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4"/>
  </p:notesMasterIdLst>
  <p:sldIdLst>
    <p:sldId id="256" r:id="rId2"/>
    <p:sldId id="257" r:id="rId3"/>
    <p:sldId id="304" r:id="rId4"/>
    <p:sldId id="302" r:id="rId5"/>
    <p:sldId id="303" r:id="rId6"/>
    <p:sldId id="305" r:id="rId7"/>
    <p:sldId id="306" r:id="rId8"/>
    <p:sldId id="307" r:id="rId9"/>
    <p:sldId id="266" r:id="rId10"/>
    <p:sldId id="308" r:id="rId11"/>
    <p:sldId id="309" r:id="rId12"/>
    <p:sldId id="310" r:id="rId13"/>
    <p:sldId id="311" r:id="rId14"/>
    <p:sldId id="312" r:id="rId15"/>
    <p:sldId id="313" r:id="rId16"/>
    <p:sldId id="318" r:id="rId17"/>
    <p:sldId id="315" r:id="rId18"/>
    <p:sldId id="314" r:id="rId19"/>
    <p:sldId id="316" r:id="rId20"/>
    <p:sldId id="317" r:id="rId21"/>
    <p:sldId id="267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7" r:id="rId30"/>
    <p:sldId id="326" r:id="rId31"/>
    <p:sldId id="272" r:id="rId32"/>
    <p:sldId id="329" r:id="rId33"/>
    <p:sldId id="330" r:id="rId34"/>
    <p:sldId id="331" r:id="rId35"/>
    <p:sldId id="332" r:id="rId36"/>
    <p:sldId id="334" r:id="rId37"/>
    <p:sldId id="333" r:id="rId38"/>
    <p:sldId id="273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54" r:id="rId52"/>
    <p:sldId id="347" r:id="rId53"/>
    <p:sldId id="349" r:id="rId54"/>
    <p:sldId id="350" r:id="rId55"/>
    <p:sldId id="351" r:id="rId56"/>
    <p:sldId id="352" r:id="rId57"/>
    <p:sldId id="353" r:id="rId58"/>
    <p:sldId id="358" r:id="rId59"/>
    <p:sldId id="355" r:id="rId60"/>
    <p:sldId id="356" r:id="rId61"/>
    <p:sldId id="357" r:id="rId62"/>
    <p:sldId id="348" r:id="rId63"/>
    <p:sldId id="361" r:id="rId64"/>
    <p:sldId id="360" r:id="rId65"/>
    <p:sldId id="359" r:id="rId66"/>
    <p:sldId id="362" r:id="rId67"/>
    <p:sldId id="274" r:id="rId68"/>
    <p:sldId id="364" r:id="rId69"/>
    <p:sldId id="365" r:id="rId70"/>
    <p:sldId id="366" r:id="rId71"/>
    <p:sldId id="367" r:id="rId72"/>
    <p:sldId id="368" r:id="rId73"/>
    <p:sldId id="369" r:id="rId74"/>
    <p:sldId id="370" r:id="rId75"/>
    <p:sldId id="371" r:id="rId76"/>
    <p:sldId id="372" r:id="rId77"/>
    <p:sldId id="363" r:id="rId78"/>
    <p:sldId id="373" r:id="rId79"/>
    <p:sldId id="374" r:id="rId80"/>
    <p:sldId id="375" r:id="rId81"/>
    <p:sldId id="275" r:id="rId82"/>
    <p:sldId id="376" r:id="rId83"/>
    <p:sldId id="377" r:id="rId84"/>
    <p:sldId id="378" r:id="rId85"/>
    <p:sldId id="379" r:id="rId86"/>
    <p:sldId id="380" r:id="rId87"/>
    <p:sldId id="381" r:id="rId88"/>
    <p:sldId id="382" r:id="rId89"/>
    <p:sldId id="383" r:id="rId90"/>
    <p:sldId id="384" r:id="rId91"/>
    <p:sldId id="385" r:id="rId92"/>
    <p:sldId id="386" r:id="rId93"/>
    <p:sldId id="387" r:id="rId94"/>
    <p:sldId id="388" r:id="rId95"/>
    <p:sldId id="389" r:id="rId96"/>
    <p:sldId id="390" r:id="rId97"/>
    <p:sldId id="391" r:id="rId98"/>
    <p:sldId id="392" r:id="rId99"/>
    <p:sldId id="393" r:id="rId100"/>
    <p:sldId id="394" r:id="rId101"/>
    <p:sldId id="276" r:id="rId102"/>
    <p:sldId id="402" r:id="rId103"/>
    <p:sldId id="403" r:id="rId104"/>
    <p:sldId id="404" r:id="rId105"/>
    <p:sldId id="405" r:id="rId106"/>
    <p:sldId id="406" r:id="rId107"/>
    <p:sldId id="395" r:id="rId108"/>
    <p:sldId id="396" r:id="rId109"/>
    <p:sldId id="397" r:id="rId110"/>
    <p:sldId id="398" r:id="rId111"/>
    <p:sldId id="399" r:id="rId112"/>
    <p:sldId id="400" r:id="rId113"/>
    <p:sldId id="401" r:id="rId114"/>
    <p:sldId id="277" r:id="rId115"/>
    <p:sldId id="410" r:id="rId116"/>
    <p:sldId id="408" r:id="rId117"/>
    <p:sldId id="409" r:id="rId118"/>
    <p:sldId id="407" r:id="rId119"/>
    <p:sldId id="411" r:id="rId120"/>
    <p:sldId id="418" r:id="rId121"/>
    <p:sldId id="419" r:id="rId122"/>
    <p:sldId id="420" r:id="rId123"/>
    <p:sldId id="421" r:id="rId124"/>
    <p:sldId id="422" r:id="rId125"/>
    <p:sldId id="423" r:id="rId126"/>
    <p:sldId id="424" r:id="rId127"/>
    <p:sldId id="278" r:id="rId128"/>
    <p:sldId id="425" r:id="rId129"/>
    <p:sldId id="426" r:id="rId130"/>
    <p:sldId id="431" r:id="rId131"/>
    <p:sldId id="432" r:id="rId132"/>
    <p:sldId id="427" r:id="rId133"/>
    <p:sldId id="428" r:id="rId134"/>
    <p:sldId id="429" r:id="rId135"/>
    <p:sldId id="430" r:id="rId136"/>
    <p:sldId id="433" r:id="rId137"/>
    <p:sldId id="279" r:id="rId138"/>
    <p:sldId id="434" r:id="rId139"/>
    <p:sldId id="435" r:id="rId140"/>
    <p:sldId id="436" r:id="rId141"/>
    <p:sldId id="437" r:id="rId142"/>
    <p:sldId id="438" r:id="rId143"/>
    <p:sldId id="439" r:id="rId144"/>
    <p:sldId id="440" r:id="rId145"/>
    <p:sldId id="264" r:id="rId146"/>
    <p:sldId id="265" r:id="rId147"/>
    <p:sldId id="448" r:id="rId148"/>
    <p:sldId id="449" r:id="rId149"/>
    <p:sldId id="268" r:id="rId150"/>
    <p:sldId id="269" r:id="rId151"/>
    <p:sldId id="270" r:id="rId152"/>
    <p:sldId id="271" r:id="rId153"/>
    <p:sldId id="450" r:id="rId154"/>
    <p:sldId id="451" r:id="rId155"/>
    <p:sldId id="452" r:id="rId156"/>
    <p:sldId id="453" r:id="rId157"/>
    <p:sldId id="454" r:id="rId158"/>
    <p:sldId id="455" r:id="rId159"/>
    <p:sldId id="456" r:id="rId160"/>
    <p:sldId id="457" r:id="rId161"/>
    <p:sldId id="458" r:id="rId162"/>
    <p:sldId id="441" r:id="rId163"/>
    <p:sldId id="442" r:id="rId164"/>
    <p:sldId id="443" r:id="rId165"/>
    <p:sldId id="444" r:id="rId166"/>
    <p:sldId id="445" r:id="rId167"/>
    <p:sldId id="446" r:id="rId168"/>
    <p:sldId id="447" r:id="rId169"/>
    <p:sldId id="280" r:id="rId170"/>
    <p:sldId id="461" r:id="rId171"/>
    <p:sldId id="462" r:id="rId172"/>
    <p:sldId id="463" r:id="rId173"/>
    <p:sldId id="464" r:id="rId174"/>
    <p:sldId id="465" r:id="rId175"/>
    <p:sldId id="466" r:id="rId176"/>
    <p:sldId id="467" r:id="rId177"/>
    <p:sldId id="468" r:id="rId178"/>
    <p:sldId id="469" r:id="rId179"/>
    <p:sldId id="470" r:id="rId180"/>
    <p:sldId id="471" r:id="rId181"/>
    <p:sldId id="472" r:id="rId182"/>
    <p:sldId id="474" r:id="rId183"/>
    <p:sldId id="473" r:id="rId184"/>
    <p:sldId id="475" r:id="rId185"/>
    <p:sldId id="476" r:id="rId186"/>
    <p:sldId id="281" r:id="rId187"/>
    <p:sldId id="482" r:id="rId188"/>
    <p:sldId id="477" r:id="rId189"/>
    <p:sldId id="478" r:id="rId190"/>
    <p:sldId id="479" r:id="rId191"/>
    <p:sldId id="480" r:id="rId192"/>
    <p:sldId id="481" r:id="rId193"/>
    <p:sldId id="483" r:id="rId194"/>
    <p:sldId id="484" r:id="rId195"/>
    <p:sldId id="485" r:id="rId196"/>
    <p:sldId id="486" r:id="rId197"/>
    <p:sldId id="487" r:id="rId198"/>
    <p:sldId id="488" r:id="rId199"/>
    <p:sldId id="489" r:id="rId200"/>
    <p:sldId id="490" r:id="rId201"/>
    <p:sldId id="491" r:id="rId202"/>
    <p:sldId id="492" r:id="rId203"/>
    <p:sldId id="493" r:id="rId204"/>
    <p:sldId id="282" r:id="rId205"/>
    <p:sldId id="494" r:id="rId206"/>
    <p:sldId id="495" r:id="rId207"/>
    <p:sldId id="496" r:id="rId208"/>
    <p:sldId id="497" r:id="rId209"/>
    <p:sldId id="498" r:id="rId210"/>
    <p:sldId id="499" r:id="rId211"/>
    <p:sldId id="500" r:id="rId212"/>
    <p:sldId id="501" r:id="rId213"/>
    <p:sldId id="502" r:id="rId214"/>
    <p:sldId id="503" r:id="rId215"/>
    <p:sldId id="283" r:id="rId216"/>
    <p:sldId id="504" r:id="rId217"/>
    <p:sldId id="505" r:id="rId218"/>
    <p:sldId id="506" r:id="rId219"/>
    <p:sldId id="507" r:id="rId220"/>
    <p:sldId id="508" r:id="rId221"/>
    <p:sldId id="509" r:id="rId222"/>
    <p:sldId id="510" r:id="rId223"/>
    <p:sldId id="511" r:id="rId224"/>
    <p:sldId id="512" r:id="rId225"/>
    <p:sldId id="513" r:id="rId226"/>
    <p:sldId id="514" r:id="rId227"/>
    <p:sldId id="515" r:id="rId228"/>
    <p:sldId id="516" r:id="rId229"/>
    <p:sldId id="284" r:id="rId230"/>
    <p:sldId id="520" r:id="rId231"/>
    <p:sldId id="525" r:id="rId232"/>
    <p:sldId id="517" r:id="rId233"/>
    <p:sldId id="521" r:id="rId234"/>
    <p:sldId id="522" r:id="rId235"/>
    <p:sldId id="523" r:id="rId236"/>
    <p:sldId id="524" r:id="rId237"/>
    <p:sldId id="518" r:id="rId238"/>
    <p:sldId id="519" r:id="rId239"/>
    <p:sldId id="526" r:id="rId240"/>
    <p:sldId id="527" r:id="rId241"/>
    <p:sldId id="528" r:id="rId242"/>
    <p:sldId id="529" r:id="rId243"/>
    <p:sldId id="530" r:id="rId244"/>
    <p:sldId id="531" r:id="rId245"/>
    <p:sldId id="285" r:id="rId246"/>
    <p:sldId id="532" r:id="rId247"/>
    <p:sldId id="533" r:id="rId248"/>
    <p:sldId id="534" r:id="rId249"/>
    <p:sldId id="535" r:id="rId250"/>
    <p:sldId id="536" r:id="rId251"/>
    <p:sldId id="537" r:id="rId252"/>
    <p:sldId id="538" r:id="rId253"/>
    <p:sldId id="539" r:id="rId254"/>
    <p:sldId id="540" r:id="rId255"/>
    <p:sldId id="541" r:id="rId256"/>
    <p:sldId id="542" r:id="rId257"/>
    <p:sldId id="543" r:id="rId258"/>
    <p:sldId id="544" r:id="rId259"/>
    <p:sldId id="545" r:id="rId260"/>
    <p:sldId id="546" r:id="rId261"/>
    <p:sldId id="547" r:id="rId262"/>
    <p:sldId id="548" r:id="rId263"/>
    <p:sldId id="286" r:id="rId264"/>
    <p:sldId id="549" r:id="rId265"/>
    <p:sldId id="550" r:id="rId266"/>
    <p:sldId id="551" r:id="rId267"/>
    <p:sldId id="552" r:id="rId268"/>
    <p:sldId id="553" r:id="rId269"/>
    <p:sldId id="554" r:id="rId270"/>
    <p:sldId id="555" r:id="rId271"/>
    <p:sldId id="556" r:id="rId272"/>
    <p:sldId id="557" r:id="rId273"/>
    <p:sldId id="558" r:id="rId274"/>
    <p:sldId id="559" r:id="rId275"/>
    <p:sldId id="560" r:id="rId276"/>
    <p:sldId id="287" r:id="rId277"/>
    <p:sldId id="561" r:id="rId278"/>
    <p:sldId id="562" r:id="rId279"/>
    <p:sldId id="563" r:id="rId280"/>
    <p:sldId id="564" r:id="rId281"/>
    <p:sldId id="565" r:id="rId282"/>
    <p:sldId id="566" r:id="rId283"/>
    <p:sldId id="567" r:id="rId284"/>
    <p:sldId id="568" r:id="rId285"/>
    <p:sldId id="569" r:id="rId286"/>
    <p:sldId id="570" r:id="rId287"/>
    <p:sldId id="571" r:id="rId288"/>
    <p:sldId id="288" r:id="rId289"/>
    <p:sldId id="572" r:id="rId290"/>
    <p:sldId id="573" r:id="rId291"/>
    <p:sldId id="574" r:id="rId292"/>
    <p:sldId id="575" r:id="rId293"/>
    <p:sldId id="576" r:id="rId294"/>
    <p:sldId id="577" r:id="rId295"/>
    <p:sldId id="578" r:id="rId296"/>
    <p:sldId id="579" r:id="rId297"/>
    <p:sldId id="580" r:id="rId298"/>
    <p:sldId id="581" r:id="rId299"/>
    <p:sldId id="582" r:id="rId300"/>
    <p:sldId id="583" r:id="rId301"/>
    <p:sldId id="584" r:id="rId302"/>
    <p:sldId id="585" r:id="rId303"/>
    <p:sldId id="586" r:id="rId304"/>
    <p:sldId id="289" r:id="rId305"/>
    <p:sldId id="587" r:id="rId306"/>
    <p:sldId id="588" r:id="rId307"/>
    <p:sldId id="589" r:id="rId308"/>
    <p:sldId id="590" r:id="rId309"/>
    <p:sldId id="591" r:id="rId310"/>
    <p:sldId id="592" r:id="rId311"/>
    <p:sldId id="593" r:id="rId312"/>
    <p:sldId id="594" r:id="rId313"/>
    <p:sldId id="595" r:id="rId314"/>
    <p:sldId id="596" r:id="rId315"/>
    <p:sldId id="597" r:id="rId316"/>
    <p:sldId id="598" r:id="rId317"/>
    <p:sldId id="599" r:id="rId318"/>
    <p:sldId id="600" r:id="rId319"/>
    <p:sldId id="601" r:id="rId320"/>
    <p:sldId id="602" r:id="rId321"/>
    <p:sldId id="290" r:id="rId322"/>
    <p:sldId id="603" r:id="rId323"/>
    <p:sldId id="604" r:id="rId324"/>
    <p:sldId id="605" r:id="rId325"/>
    <p:sldId id="606" r:id="rId326"/>
    <p:sldId id="607" r:id="rId327"/>
    <p:sldId id="608" r:id="rId328"/>
    <p:sldId id="609" r:id="rId329"/>
    <p:sldId id="610" r:id="rId330"/>
    <p:sldId id="611" r:id="rId331"/>
    <p:sldId id="612" r:id="rId332"/>
    <p:sldId id="613" r:id="rId333"/>
    <p:sldId id="614" r:id="rId334"/>
    <p:sldId id="615" r:id="rId335"/>
    <p:sldId id="616" r:id="rId336"/>
    <p:sldId id="617" r:id="rId337"/>
    <p:sldId id="618" r:id="rId338"/>
    <p:sldId id="291" r:id="rId339"/>
    <p:sldId id="619" r:id="rId340"/>
    <p:sldId id="620" r:id="rId341"/>
    <p:sldId id="621" r:id="rId342"/>
    <p:sldId id="622" r:id="rId343"/>
    <p:sldId id="623" r:id="rId344"/>
    <p:sldId id="624" r:id="rId345"/>
    <p:sldId id="625" r:id="rId346"/>
    <p:sldId id="626" r:id="rId347"/>
    <p:sldId id="627" r:id="rId348"/>
    <p:sldId id="628" r:id="rId349"/>
    <p:sldId id="629" r:id="rId350"/>
    <p:sldId id="630" r:id="rId351"/>
    <p:sldId id="631" r:id="rId352"/>
    <p:sldId id="632" r:id="rId353"/>
    <p:sldId id="633" r:id="rId354"/>
    <p:sldId id="634" r:id="rId355"/>
    <p:sldId id="635" r:id="rId356"/>
    <p:sldId id="636" r:id="rId357"/>
    <p:sldId id="292" r:id="rId358"/>
    <p:sldId id="637" r:id="rId359"/>
    <p:sldId id="638" r:id="rId360"/>
    <p:sldId id="639" r:id="rId361"/>
    <p:sldId id="640" r:id="rId362"/>
    <p:sldId id="641" r:id="rId363"/>
    <p:sldId id="642" r:id="rId364"/>
    <p:sldId id="643" r:id="rId365"/>
    <p:sldId id="644" r:id="rId366"/>
    <p:sldId id="645" r:id="rId367"/>
    <p:sldId id="646" r:id="rId368"/>
    <p:sldId id="647" r:id="rId369"/>
    <p:sldId id="648" r:id="rId370"/>
    <p:sldId id="652" r:id="rId371"/>
    <p:sldId id="649" r:id="rId372"/>
    <p:sldId id="650" r:id="rId373"/>
    <p:sldId id="651" r:id="rId374"/>
    <p:sldId id="293" r:id="rId375"/>
    <p:sldId id="653" r:id="rId376"/>
    <p:sldId id="654" r:id="rId377"/>
    <p:sldId id="655" r:id="rId378"/>
    <p:sldId id="656" r:id="rId379"/>
    <p:sldId id="657" r:id="rId380"/>
    <p:sldId id="658" r:id="rId381"/>
    <p:sldId id="659" r:id="rId382"/>
    <p:sldId id="660" r:id="rId383"/>
    <p:sldId id="661" r:id="rId384"/>
    <p:sldId id="662" r:id="rId385"/>
    <p:sldId id="663" r:id="rId386"/>
    <p:sldId id="664" r:id="rId387"/>
    <p:sldId id="294" r:id="rId388"/>
    <p:sldId id="665" r:id="rId389"/>
    <p:sldId id="666" r:id="rId390"/>
    <p:sldId id="667" r:id="rId391"/>
    <p:sldId id="668" r:id="rId392"/>
    <p:sldId id="669" r:id="rId393"/>
    <p:sldId id="670" r:id="rId394"/>
    <p:sldId id="671" r:id="rId395"/>
    <p:sldId id="672" r:id="rId396"/>
    <p:sldId id="673" r:id="rId397"/>
    <p:sldId id="674" r:id="rId398"/>
    <p:sldId id="675" r:id="rId399"/>
    <p:sldId id="676" r:id="rId400"/>
    <p:sldId id="677" r:id="rId401"/>
    <p:sldId id="678" r:id="rId402"/>
    <p:sldId id="679" r:id="rId403"/>
    <p:sldId id="680" r:id="rId404"/>
    <p:sldId id="295" r:id="rId405"/>
    <p:sldId id="296" r:id="rId406"/>
    <p:sldId id="297" r:id="rId407"/>
    <p:sldId id="298" r:id="rId408"/>
    <p:sldId id="459" r:id="rId409"/>
    <p:sldId id="299" r:id="rId410"/>
    <p:sldId id="417" r:id="rId411"/>
    <p:sldId id="300" r:id="rId412"/>
    <p:sldId id="301" r:id="rId4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CC676F-7547-4483-9469-33DE824ED1A7}">
          <p14:sldIdLst>
            <p14:sldId id="256"/>
          </p14:sldIdLst>
        </p14:section>
        <p14:section name="unit 1" id="{41CCB898-E520-44A2-9BE0-BDB3ED3CE33E}">
          <p14:sldIdLst>
            <p14:sldId id="257"/>
            <p14:sldId id="304"/>
            <p14:sldId id="302"/>
            <p14:sldId id="303"/>
            <p14:sldId id="305"/>
            <p14:sldId id="306"/>
            <p14:sldId id="307"/>
          </p14:sldIdLst>
        </p14:section>
        <p14:section name="unit 2" id="{2C58123A-8E71-4F83-B4B8-7A8A5F31A130}">
          <p14:sldIdLst>
            <p14:sldId id="266"/>
            <p14:sldId id="308"/>
            <p14:sldId id="309"/>
            <p14:sldId id="310"/>
            <p14:sldId id="311"/>
            <p14:sldId id="312"/>
            <p14:sldId id="313"/>
            <p14:sldId id="318"/>
            <p14:sldId id="315"/>
            <p14:sldId id="314"/>
            <p14:sldId id="316"/>
            <p14:sldId id="317"/>
          </p14:sldIdLst>
        </p14:section>
        <p14:section name="unit 3" id="{D0601690-3BE0-42A4-8285-AC84CC74146A}">
          <p14:sldIdLst>
            <p14:sldId id="267"/>
            <p14:sldId id="319"/>
            <p14:sldId id="320"/>
            <p14:sldId id="321"/>
            <p14:sldId id="322"/>
            <p14:sldId id="323"/>
            <p14:sldId id="324"/>
            <p14:sldId id="325"/>
            <p14:sldId id="327"/>
            <p14:sldId id="326"/>
          </p14:sldIdLst>
        </p14:section>
        <p14:section name="unit 4" id="{A1B676A7-D0CB-4FCE-84EC-3BA5B260EDF6}">
          <p14:sldIdLst>
            <p14:sldId id="272"/>
            <p14:sldId id="329"/>
            <p14:sldId id="330"/>
            <p14:sldId id="331"/>
            <p14:sldId id="332"/>
            <p14:sldId id="334"/>
            <p14:sldId id="333"/>
          </p14:sldIdLst>
        </p14:section>
        <p14:section name="unit 5" id="{EA8EE100-C2E1-4E50-B348-BF9184A819A4}">
          <p14:sldIdLst>
            <p14:sldId id="273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54"/>
            <p14:sldId id="347"/>
            <p14:sldId id="349"/>
            <p14:sldId id="350"/>
            <p14:sldId id="351"/>
            <p14:sldId id="352"/>
            <p14:sldId id="353"/>
            <p14:sldId id="358"/>
            <p14:sldId id="355"/>
            <p14:sldId id="356"/>
            <p14:sldId id="357"/>
            <p14:sldId id="348"/>
            <p14:sldId id="361"/>
            <p14:sldId id="360"/>
            <p14:sldId id="359"/>
            <p14:sldId id="362"/>
          </p14:sldIdLst>
        </p14:section>
        <p14:section name="unit 6" id="{D8AC5EAA-CE3F-4E17-B331-E582786547DF}">
          <p14:sldIdLst>
            <p14:sldId id="274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63"/>
            <p14:sldId id="373"/>
            <p14:sldId id="374"/>
            <p14:sldId id="375"/>
          </p14:sldIdLst>
        </p14:section>
        <p14:section name="unit 7" id="{63BBDBF2-9B6F-4098-895C-8C11720F47CC}">
          <p14:sldIdLst>
            <p14:sldId id="2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</p14:sldIdLst>
        </p14:section>
        <p14:section name="unit 8" id="{B96F72F3-F348-43E7-A58B-0E4007958D53}">
          <p14:sldIdLst>
            <p14:sldId id="276"/>
            <p14:sldId id="402"/>
            <p14:sldId id="403"/>
            <p14:sldId id="404"/>
            <p14:sldId id="405"/>
            <p14:sldId id="406"/>
            <p14:sldId id="395"/>
            <p14:sldId id="396"/>
            <p14:sldId id="397"/>
            <p14:sldId id="398"/>
            <p14:sldId id="399"/>
            <p14:sldId id="400"/>
            <p14:sldId id="401"/>
          </p14:sldIdLst>
        </p14:section>
        <p14:section name="unit 9" id="{6BA0982C-968B-425A-8E19-5DCFF0A25386}">
          <p14:sldIdLst>
            <p14:sldId id="277"/>
            <p14:sldId id="410"/>
            <p14:sldId id="408"/>
            <p14:sldId id="409"/>
            <p14:sldId id="407"/>
            <p14:sldId id="411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  <p14:section name="unit 10" id="{1810EA4A-6849-4214-A064-063725445939}">
          <p14:sldIdLst>
            <p14:sldId id="278"/>
            <p14:sldId id="425"/>
            <p14:sldId id="426"/>
            <p14:sldId id="431"/>
            <p14:sldId id="432"/>
            <p14:sldId id="427"/>
            <p14:sldId id="428"/>
            <p14:sldId id="429"/>
            <p14:sldId id="430"/>
            <p14:sldId id="433"/>
          </p14:sldIdLst>
        </p14:section>
        <p14:section name="unit 11" id="{6E248A9A-A028-4AE9-B1BA-7D8223C29885}">
          <p14:sldIdLst>
            <p14:sldId id="279"/>
            <p14:sldId id="434"/>
            <p14:sldId id="435"/>
            <p14:sldId id="436"/>
            <p14:sldId id="437"/>
            <p14:sldId id="438"/>
            <p14:sldId id="439"/>
            <p14:sldId id="440"/>
            <p14:sldId id="264"/>
            <p14:sldId id="265"/>
            <p14:sldId id="448"/>
            <p14:sldId id="449"/>
            <p14:sldId id="268"/>
            <p14:sldId id="269"/>
            <p14:sldId id="270"/>
            <p14:sldId id="271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41"/>
            <p14:sldId id="442"/>
            <p14:sldId id="443"/>
            <p14:sldId id="444"/>
            <p14:sldId id="445"/>
            <p14:sldId id="446"/>
            <p14:sldId id="447"/>
          </p14:sldIdLst>
        </p14:section>
        <p14:section name="unit 12" id="{178F1CC8-5C5B-44C6-8967-8E3EDC2385F6}">
          <p14:sldIdLst>
            <p14:sldId id="28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4"/>
            <p14:sldId id="473"/>
            <p14:sldId id="475"/>
            <p14:sldId id="476"/>
          </p14:sldIdLst>
        </p14:section>
        <p14:section name="unit 13" id="{B431B1A1-3C55-4975-AF7F-527609FCB163}">
          <p14:sldIdLst>
            <p14:sldId id="281"/>
            <p14:sldId id="482"/>
            <p14:sldId id="477"/>
            <p14:sldId id="478"/>
            <p14:sldId id="479"/>
            <p14:sldId id="480"/>
            <p14:sldId id="481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</p14:sldIdLst>
        </p14:section>
        <p14:section name="unit 14" id="{FD5CDDE2-E811-4FD1-8F94-7E6A7D4ED5B5}">
          <p14:sldIdLst>
            <p14:sldId id="282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</p14:sldIdLst>
        </p14:section>
        <p14:section name="unit 15" id="{F86C62EA-6499-4B23-898B-901E58D72230}">
          <p14:sldIdLst>
            <p14:sldId id="28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</p14:sldIdLst>
        </p14:section>
        <p14:section name="unit 16" id="{3ECE12A5-D936-4FF8-B0CF-FC8384EA8253}">
          <p14:sldIdLst>
            <p14:sldId id="284"/>
            <p14:sldId id="520"/>
            <p14:sldId id="525"/>
            <p14:sldId id="517"/>
            <p14:sldId id="521"/>
            <p14:sldId id="522"/>
            <p14:sldId id="523"/>
            <p14:sldId id="524"/>
            <p14:sldId id="518"/>
            <p14:sldId id="519"/>
            <p14:sldId id="526"/>
            <p14:sldId id="527"/>
            <p14:sldId id="528"/>
            <p14:sldId id="529"/>
            <p14:sldId id="530"/>
            <p14:sldId id="531"/>
          </p14:sldIdLst>
        </p14:section>
        <p14:section name="unit 17" id="{8FF65005-2687-49E8-8CA0-BC80CEB9AFE7}">
          <p14:sldIdLst>
            <p14:sldId id="285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unit 18" id="{6CE53BDB-63D8-454E-AAB6-3CC909374497}">
          <p14:sldIdLst>
            <p14:sldId id="286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</p14:sldIdLst>
        </p14:section>
        <p14:section name="unit 19" id="{50D9505F-3878-4488-8E03-EB93CDAAC9DF}">
          <p14:sldIdLst>
            <p14:sldId id="287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unit 20" id="{CE3802EE-8126-4A4D-972D-C9AE2C0D9BAC}">
          <p14:sldIdLst>
            <p14:sldId id="288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</p14:sldIdLst>
        </p14:section>
        <p14:section name="unit 21" id="{05D9C236-C842-496A-AC19-746DC909DE7E}">
          <p14:sldIdLst>
            <p14:sldId id="289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</p14:sldIdLst>
        </p14:section>
        <p14:section name="unit 22" id="{A6112894-E85B-4969-B958-2BED97E0F57F}">
          <p14:sldIdLst>
            <p14:sldId id="290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</p14:sldIdLst>
        </p14:section>
        <p14:section name="unit 23" id="{BFE23C23-F299-4822-BD3C-66C569700993}">
          <p14:sldIdLst>
            <p14:sldId id="291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</p14:sldIdLst>
        </p14:section>
        <p14:section name="unit 24" id="{88D98BE5-3847-4A4E-9045-4DACC4156B7B}">
          <p14:sldIdLst>
            <p14:sldId id="292"/>
            <p14:sldId id="637"/>
            <p14:sldId id="638"/>
            <p14:sldId id="639"/>
            <p14:sldId id="640"/>
            <p14:sldId id="641"/>
            <p14:sldId id="642"/>
            <p14:sldId id="643"/>
            <p14:sldId id="644"/>
            <p14:sldId id="645"/>
            <p14:sldId id="646"/>
            <p14:sldId id="647"/>
            <p14:sldId id="648"/>
            <p14:sldId id="652"/>
            <p14:sldId id="649"/>
            <p14:sldId id="650"/>
            <p14:sldId id="651"/>
          </p14:sldIdLst>
        </p14:section>
        <p14:section name="unit 25" id="{4D1FA76C-FA73-4FC1-AF8B-39A8A287B017}">
          <p14:sldIdLst>
            <p14:sldId id="293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</p14:sldIdLst>
        </p14:section>
        <p14:section name="unit 26" id="{9A5F7047-8EE0-4141-BEF1-7342D9E5685A}">
          <p14:sldIdLst>
            <p14:sldId id="29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</p14:sldIdLst>
        </p14:section>
        <p14:section name="unit 27" id="{77D5DB8C-094B-40B5-8148-FC290AD4993F}">
          <p14:sldIdLst>
            <p14:sldId id="295"/>
          </p14:sldIdLst>
        </p14:section>
        <p14:section name="unit 28" id="{191794AE-ED2E-43B7-8A50-FC989FEA2147}">
          <p14:sldIdLst>
            <p14:sldId id="296"/>
          </p14:sldIdLst>
        </p14:section>
        <p14:section name="unit 29" id="{B083958F-E221-47E4-8C05-160F27E20F46}">
          <p14:sldIdLst>
            <p14:sldId id="297"/>
          </p14:sldIdLst>
        </p14:section>
        <p14:section name="unit 30" id="{9A3C90D8-16AA-4ECD-83CE-EFAC40EA7B99}">
          <p14:sldIdLst>
            <p14:sldId id="298"/>
            <p14:sldId id="459"/>
          </p14:sldIdLst>
        </p14:section>
        <p14:section name="unit 31" id="{6F574724-6EC8-4C0F-8874-44727A6B66A9}">
          <p14:sldIdLst>
            <p14:sldId id="299"/>
            <p14:sldId id="417"/>
          </p14:sldIdLst>
        </p14:section>
        <p14:section name="unit 32" id="{46F7C943-F3A3-44E1-8F1B-0AB054BA7904}">
          <p14:sldIdLst>
            <p14:sldId id="300"/>
          </p14:sldIdLst>
        </p14:section>
        <p14:section name="unit 33" id="{BC09A605-37EA-4D10-9871-4A68CC9ECE48}">
          <p14:sldIdLst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9" autoAdjust="0"/>
    <p:restoredTop sz="94660"/>
  </p:normalViewPr>
  <p:slideViewPr>
    <p:cSldViewPr snapToGrid="0">
      <p:cViewPr varScale="1">
        <p:scale>
          <a:sx n="44" d="100"/>
          <a:sy n="44" d="100"/>
        </p:scale>
        <p:origin x="24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presProps" Target="presProps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417" Type="http://schemas.openxmlformats.org/officeDocument/2006/relationships/theme" Target="theme/theme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slide" Target="slides/slide399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viewProps" Target="viewProps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AB6CB-AC31-4E54-A237-D3C409D04944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4E4C0-0821-43FF-80BB-88B15C64A3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782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B3351C6-0176-2F9A-8FF3-BFB5D5B20A6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304F5B6-4756-4325-88F0-FD1FD2DB092D}" type="slidenum">
              <a:t>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FEB2A93-D87B-B579-2950-756585979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B08C0329-8B86-8CB9-9FD8-4FA3C71AE6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0ACEE2C-67AD-9449-27CC-86BD0298D0BF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DD5B8DB-B16C-41B0-9B66-7C91448C62FD}" type="slidenum">
              <a:t>127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C6259EB4-BE5E-58DA-E0BB-0A48E30FD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2CD06B5E-0A4B-9CDB-55B2-5C8E891D853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9D1BE80-30FD-5316-37BE-85831960BAC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1BF7390-4C6F-470E-85CE-788120E2E5E0}" type="slidenum">
              <a:t>137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C7505734-8D1E-AA76-6789-16FC89344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C00C22B2-801D-5BB9-5AEA-40F9B5B46F3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FDA3685-A545-1793-ADD4-853DAA62ABD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929DC7-26EA-4E72-9A87-F1590A37EFC9}" type="slidenum">
              <a:t>169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5411275-25EB-96A5-22F8-31A8C26C9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CCEEC73-62D5-FC0D-F28F-4EF0D895AA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4C88DEC-F3D6-67FD-F3D8-DA5A3E6D5C5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944744E-83A6-4441-86F0-46A9D7D640BE}" type="slidenum">
              <a:t>186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7E1335B-CAAE-C062-31A2-E5C3E7ED2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32AB3C13-5D43-80AB-9109-BBB18CBFFAA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4A9ED3B-F243-583A-B357-E196A7B2507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F599719-2C67-4409-A65A-9A498318B8AF}" type="slidenum">
              <a:t>204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30B93CC5-746E-92BC-240B-294D12A0C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F310DD25-8333-FD78-FFD8-650747AFC35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7296288B-A963-74DB-6FBF-A5C01F2EEF5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62F247-2363-42F8-B8BC-43EAD97477F9}" type="slidenum">
              <a:t>215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D8B3F84F-67A1-04F0-CA1A-213157A84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57A26D31-6B3A-BBFB-BC77-51A48E65717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C1B823E-45D6-03B8-DC7E-37A5B36BB5E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03DA710-E4EB-4FB3-AF27-C168C57FAC30}" type="slidenum">
              <a:t>229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B154E2C7-FF5B-10F9-25F7-B7DCA5E86C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9C60BC50-034E-6EDB-B0C0-86E16864446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B955C46-FBF8-5094-38AF-3B90F2CB0F4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2D8E989-C735-44DA-95C5-52FBE25FA980}" type="slidenum">
              <a:t>245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8C94E069-8226-E82F-10BE-01B462CBE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1C57E58-FC31-DE0B-A361-2101A753687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C1B017D-0D62-1EC8-E6D2-FD33F47E7BB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1409A9E-08CF-4008-984D-01CC606F0E60}" type="slidenum">
              <a:t>263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72FD59A-0857-C5E1-5E86-165F99742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2E793BD-EBDC-F8A2-5920-0C2F9147EC5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430D52F-B261-DC74-582B-AB0ED195E03F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B97D435-4E34-4590-94C6-484B511C14EB}" type="slidenum">
              <a:t>276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61FD397-88CC-7CD2-AB13-5F569DBCE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1E21A39-B0E9-E349-0111-0F2C842E4B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D948E12-476C-BA00-31BD-1C2955D46D7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53AD5ED-3206-4A6A-A206-62E99F0F91E2}" type="slidenum">
              <a:t>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702BB59-1756-4C13-7B98-E403359F0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5E47DDB5-621D-3FF5-180B-E08BF98C25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A82CC58-9303-B398-3E21-571EC2CB2D67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937752F-CB84-4237-95B9-924EFAAEC16A}" type="slidenum">
              <a:t>288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FD9049E-4B44-A6DE-BAE0-1CA4B906A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9C870EB-2E90-E198-77E2-00AD9D243A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0AED1B94-BE57-7DAD-188D-388C59260EB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7BEDD8F-0C0F-4AC2-BF43-02550306380D}" type="slidenum">
              <a:t>304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1CEA1681-5874-EDEB-BFD7-5427BD3C0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646EEA3-712E-DC7D-8760-677DC21926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5B08755-B73B-F517-AFD7-E9E3A5CAB005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B07103E-8219-4B8B-BC24-12AB58327ED7}" type="slidenum">
              <a:t>321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9A1B510-AF12-25FB-9442-3158B4469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A81AF869-1B86-0D24-0B2A-A5E959A3A98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2A86D07-CF7F-D051-93D1-ADBE3AF14288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CC9D54C-E71B-486F-9357-31982EB3793D}" type="slidenum">
              <a:t>338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A764FA5-821A-487F-E13D-B2C9A8024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FBC7484-4AAC-7FD5-0964-577774A3CBC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2AB3963F-35B7-9745-0EBB-AB7D60B45FCF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0F5F682-4B3C-47BA-8EB6-CAC85A561AA8}" type="slidenum">
              <a:t>357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F51D1230-AD71-2E73-C3C1-CF5789455A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A8A67085-AA5B-B13F-DE09-5BE56AB122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CF5D1C5-F0F4-7956-04F4-CC2D5098292C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5C2338-5B66-408B-9001-B8CA584205BF}" type="slidenum">
              <a:t>374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7BB4193B-F6E3-5381-6FA8-F72D33DE8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9B00FF07-8687-265C-E725-2AB8E1B678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CA257676-FED6-25AE-8E1E-D7F5C6CB219D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D7A8325-40EB-451E-86C3-E2E9E500F311}" type="slidenum">
              <a:t>387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A10FBEED-8378-4572-BAA8-AB0512979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552871E5-12DB-3EFC-6938-B47BFC2579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3B36F7CB-16BB-21B2-D5F4-429B2FA52B6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BB374DD-DD3B-45D3-8A3F-5C7342F20490}" type="slidenum">
              <a:t>404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8467BF1F-C47B-4B8F-E17A-8A73A0BBD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3333878-AA57-DA17-99F3-7672D96CFF6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A9DBEA5-4FC4-8C8F-CE78-A1214965F9B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98F09D6-D59A-4D53-9B70-4F3111386844}" type="slidenum">
              <a:t>405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49862A86-42DB-E62C-B4D0-930A43D22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C648E2B5-02DB-280E-F492-D936A56C851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EBD1AC9-E3D4-21C3-A807-3E3DC9179F1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F55E947-314D-433F-A54E-80026D3B5B19}" type="slidenum">
              <a:t>406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E153594F-0C74-521F-4186-BEC2BBDB0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B624C2D1-1F1D-D5AA-B5EB-4EA868F09D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EB9B418C-D9A1-8F95-4D66-F487F3BEC4E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C31359-BE2E-4A05-94E8-C82B0C466FA0}" type="slidenum">
              <a:t>21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8385B828-82F5-24F9-73FE-05DC815DE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7CC3FC59-559E-AF11-FC64-2A7588A943E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110F1C0-3F45-25AC-B629-BCE39506E2D9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62E264B-D939-470D-A2BC-C83AB22DA514}" type="slidenum">
              <a:t>407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50B1EBD-037F-2A26-26B9-C6B6D4F6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11A86BF4-27EA-08E5-ED3B-EFECFF9C19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274F61C-0FF2-7E9E-6A80-BCC0F971CBA6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061C882-F948-4E7C-938D-2B33F5391AAD}" type="slidenum">
              <a:t>409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E33E499D-7497-183A-7E27-CA216CFB2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A6C9105-FF1A-93CD-C204-F84427812B8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DDA4B8BB-D857-F123-E80A-FF1E8030468E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736040-0D9C-4D00-9C2D-67EFF6648184}" type="slidenum">
              <a:t>411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99C0578B-220D-4CBE-4CD8-E9045471B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70AAED3-4055-6F97-EEF7-6EDC0A757EB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6AB23AC8-48FD-AC51-5268-301B1A99E382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D8F1B42-7BAD-41BD-969E-696E87AEC094}" type="slidenum">
              <a:t>412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28092E71-EAA7-41AF-37B0-0A068F155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A963116C-ECA1-9C38-DD63-6D6ED9EF13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1115C0B-12FD-6E65-3494-FBF79CFDC4B4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035A4B-000A-4598-920A-BDEE3EFB4F56}" type="slidenum">
              <a:t>31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EEEE2514-44E3-146A-EC3E-0216E4AAC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8AECAFFE-4A4F-DB67-9782-BA04EAEB988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AB9101C8-8105-97A2-DB6E-13AD4A2F9190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6B3F92-6EEC-4ADF-87B0-181D32C45842}" type="slidenum">
              <a:t>38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87530F65-DF0F-4823-4F7C-CF445AF78D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072C1415-DC40-0B2E-4927-C9F907D743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A905785-F683-CCDB-D3B7-F9DEC6D2EEFA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01253A-8663-4501-AF34-ACCA168F7F2E}" type="slidenum">
              <a:t>67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876E331D-61B6-3FDA-7666-CB14D8158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DB3B3F4D-0B6E-8EF5-6C3E-1AE4A2B627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75A12A5-E48B-44FB-8559-C31DFC32D711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EBAA8D-0105-4686-8917-32F35D23B152}" type="slidenum">
              <a:t>81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FC0087A1-64D3-87A7-52C9-52AB858A8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E682619E-C0EA-3E1A-BD70-90D7580C5C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B7E85D6F-FBEB-431E-BFC2-865F973B387B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E6CA434-4B5F-4A6B-A02B-8EFDAD681B98}" type="slidenum">
              <a:t>101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520D71A0-B146-7536-0721-66B97C2E2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46405A26-EB5C-4726-F8CF-B5B10A09E1C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94E25426-C636-6E72-2167-28D14E126303}"/>
              </a:ext>
            </a:extLst>
          </p:cNvPr>
          <p:cNvSpPr txBox="1"/>
          <p:nvPr/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7B62FE1-EB03-4FEB-AB05-48D29106A459}" type="slidenum">
              <a:t>114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Liberation Serif" pitchFamily="18"/>
              <a:ea typeface="DejaVu Sans" pitchFamily="2"/>
              <a:cs typeface="Noto Sans" pitchFamily="2"/>
            </a:endParaRPr>
          </a:p>
        </p:txBody>
      </p:sp>
      <p:sp>
        <p:nvSpPr>
          <p:cNvPr id="3" name="Slide Image Placeholder 1">
            <a:extLst>
              <a:ext uri="{FF2B5EF4-FFF2-40B4-BE49-F238E27FC236}">
                <a16:creationId xmlns:a16="http://schemas.microsoft.com/office/drawing/2014/main" id="{CC7DE8A1-1E20-D561-7D1D-022EC64D67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17490" y="812801"/>
            <a:ext cx="7124703" cy="4008436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>
            <a:extLst>
              <a:ext uri="{FF2B5EF4-FFF2-40B4-BE49-F238E27FC236}">
                <a16:creationId xmlns:a16="http://schemas.microsoft.com/office/drawing/2014/main" id="{0A6F9611-5AF1-34F6-63C1-7AF7BCFF497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EB63C-629A-CD3B-D9A7-7C5B70D41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528AF-B6EB-033E-A93A-FEAE850D0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ABA0-8632-51A8-FF11-5997801B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C530A-7255-6967-7908-2E5A264D4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A3B6C-0EC0-0FA7-BF42-AEF90A04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213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CA88F-5B40-7C3F-E74E-03D827CD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5933F-6824-611A-BA79-5E1B16411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647B4-0F0A-FCEE-43BB-134073005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951AE-9C3B-E487-27B4-4E06A959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10C5B-227C-9026-950E-96901B44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301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927543-7AEA-3035-F52F-A0EF08154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01B08-AAC1-04AE-BAC8-E5A330198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C244F-DB97-88FC-3557-4F096508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DD476-647F-A8A1-3E51-CD7946718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B312D-B84D-AB62-F342-A2322720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508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28FB-CC68-CC6D-9251-19224F8B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D9C0A-5B97-1B0E-6A12-145D635C0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B8933-4B38-DC27-84D4-030E6951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DA0B0-5AC0-4FEE-8DC8-EE6CA090E11A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B2A1F-2B4C-4FC9-1543-52CC038A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4F25D-6336-4DA6-E45D-DFE5149F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0E0A6-9391-4A38-810F-9386EA7864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12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A7F2-7F92-0AF0-649B-FD4327CAB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D285A-385A-9986-FE79-89AB63BC6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8AFC7-0A81-D4C3-5326-7E7C41CDF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D31B5F-47AD-B7BD-6B78-395D1C4BB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9FC1E-757D-50A9-4CFD-0B5F5B1B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319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42438-0D65-412A-75CC-C883C783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9DC4CF-AD9F-4597-55DA-D35BFB802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B69E-8BEA-C6FB-9881-76FEB737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3AB91-D52E-7AAD-D562-0E13C860C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960E7-F1D8-018F-2F66-4AB2462FE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43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95C2-2FF4-D49E-3135-F9257723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BB9A-E316-6003-945A-6C10BA4477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4511-1EC3-51E3-03D5-EA50BD489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5C5AE-FEE2-0B4B-3299-4596693A9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F74DA-E762-0725-7AD1-B8B52FFA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C06E7F-9271-57EA-1821-31C135B5C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3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9937F-5E50-18C1-0619-A109EDCE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EF70D-54CB-5DC4-75E6-5932DF1F4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B2BF1-4EC8-DE9E-92AE-31A05DB16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C6390-2232-ECAC-9C19-14DF8F474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BE127-0469-69A0-31D3-563961D7D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C6258-E1EB-556D-2E6D-62A29AF9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BE4301-4B3A-6181-CD38-63527EF88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460855-6CAC-A7DB-5F25-DFB488BD8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474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BDBC7-AEDC-84B9-831B-E3397DAF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E3793-FA6D-BCC6-AD80-C2179F3A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917183-46C3-DF88-60CD-5F89B426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73B82-4648-BC65-C965-2F59BF38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5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8C2868-3D4E-424B-56D5-D8BEC0E58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C3BBE-B645-E66C-0545-871DA13F2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16A27-ECD7-D0DE-0646-B5AB72704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11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D2EE-346F-7B15-A577-DBDF94E32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4A1FC-1F74-83DE-F5AA-47BC3852F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D1DF3E-D497-979E-E0AD-7400AE4C7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7E0FC-814F-393C-64CD-3DDF11EB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7EC28-6A99-3006-17B3-A0D7533B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4F44B-16AD-43A9-50FD-345294616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936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4196-FCF2-F79A-37E4-B5667E51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283C5-F9CA-6768-08C8-6BF235D96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AC3C6C-CC05-5F48-F635-F49136DE0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695B9-5870-8FBD-2B10-46369223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18A67-E575-6EDF-90A7-8780FB138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AF32B-52FE-82A6-95FE-D324E3BC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9599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C87F35-E2EB-DA92-DCCE-091C3643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7823C-73B2-3B36-05B4-B53087788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52283-58FA-3822-4C67-432C06182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36854-B051-49FC-AF74-883AB5E5D166}" type="datetimeFigureOut">
              <a:rPr lang="en-IN" smtClean="0"/>
              <a:t>05-09-2025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1522E-62FA-82B9-3F61-BBA35DB4D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A4F4-9D68-307A-6D6D-AAE288145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4E900-7463-4ED7-96F0-DC9588B880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4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74427-8A69-9F01-0A27-D23245FAA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087F21-5ECD-3C14-B015-0CC79747D4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1934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3DB6-853C-6010-3FD7-3C8C408D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Java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C4ABE3-41A0-FC11-FD81-63A1B9AD87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753" y="3245074"/>
            <a:ext cx="10721738" cy="1786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Origins: The "Green Project" by Sun Microsystems Inc. (1990)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Goal: Develop a system-independent language for consumer electronic devices.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Initial Name: Oak, changed to Java.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Why "Java"? Named after the team's favorite tea.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177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6880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F1B7-E8BB-57C6-9D6A-14D71D589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Formatted Output with </a:t>
            </a:r>
            <a:r>
              <a:rPr lang="en-US" dirty="0" err="1"/>
              <a:t>String.format</a:t>
            </a:r>
            <a:r>
              <a:rPr lang="en-US" dirty="0"/>
              <a:t>()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31F15-DFA6-D66E-3E70-F4C3C55B3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2965045"/>
            <a:ext cx="10971304" cy="2616172"/>
          </a:xfrm>
        </p:spPr>
        <p:txBody>
          <a:bodyPr>
            <a:normAutofit/>
          </a:bodyPr>
          <a:lstStyle/>
          <a:p>
            <a:r>
              <a:rPr lang="en-IN" sz="2903" dirty="0"/>
              <a:t>String str = </a:t>
            </a:r>
            <a:r>
              <a:rPr lang="en-IN" sz="2903" dirty="0" err="1"/>
              <a:t>String.format</a:t>
            </a:r>
            <a:r>
              <a:rPr lang="en-IN" sz="2903" dirty="0"/>
              <a:t>("</a:t>
            </a:r>
            <a:r>
              <a:rPr lang="en-IN" sz="2903" dirty="0" err="1"/>
              <a:t>i</a:t>
            </a:r>
            <a:r>
              <a:rPr lang="en-IN" sz="2903" dirty="0"/>
              <a:t>=%</a:t>
            </a:r>
            <a:r>
              <a:rPr lang="en-IN" sz="2903" dirty="0" err="1"/>
              <a:t>d%ns</a:t>
            </a:r>
            <a:r>
              <a:rPr lang="en-IN" sz="2903" dirty="0"/>
              <a:t>=%</a:t>
            </a:r>
            <a:r>
              <a:rPr lang="en-IN" sz="2903" dirty="0" err="1"/>
              <a:t>s%nch</a:t>
            </a:r>
            <a:r>
              <a:rPr lang="en-IN" sz="2903" dirty="0"/>
              <a:t>=%c", </a:t>
            </a:r>
            <a:r>
              <a:rPr lang="en-IN" sz="2903" dirty="0" err="1"/>
              <a:t>i</a:t>
            </a:r>
            <a:r>
              <a:rPr lang="en-IN" sz="2903" dirty="0"/>
              <a:t>, s, </a:t>
            </a:r>
            <a:r>
              <a:rPr lang="en-IN" sz="2903" dirty="0" err="1"/>
              <a:t>ch</a:t>
            </a:r>
            <a:r>
              <a:rPr lang="en-IN" sz="2903" dirty="0"/>
              <a:t>);</a:t>
            </a:r>
          </a:p>
          <a:p>
            <a:r>
              <a:rPr lang="en-IN" sz="2903" dirty="0" err="1"/>
              <a:t>System.out.println</a:t>
            </a:r>
            <a:r>
              <a:rPr lang="en-IN" sz="2903" dirty="0"/>
              <a:t>(str);</a:t>
            </a:r>
          </a:p>
        </p:txBody>
      </p:sp>
    </p:spTree>
    <p:extLst>
      <p:ext uri="{BB962C8B-B14F-4D97-AF65-F5344CB8AC3E}">
        <p14:creationId xmlns:p14="http://schemas.microsoft.com/office/powerpoint/2010/main" val="15818889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7C80-7968-D4E4-02E4-5AD148A8E6C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8: Arrays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896FD09E-081C-A5B9-5AF3-B906197598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42FD-101A-3D5D-8FEA-C8C739D3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19C5B-2266-7221-B105-1DD5C58A8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2938" indent="-552938"/>
            <a:r>
              <a:rPr lang="en-US" dirty="0"/>
              <a:t>Arrays are used to store a collection of elements of the same data type.</a:t>
            </a:r>
          </a:p>
          <a:p>
            <a:pPr marL="552938" indent="-552938"/>
            <a:r>
              <a:rPr lang="en-US" dirty="0"/>
              <a:t>They replace multiple individual variables with a single variable that represents the entire group.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67080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6D063-50FD-1E27-584D-45E0B4F7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On which memory, arrays are created in Java?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21C51-F1A8-A8B2-4EBA-6A09E40B5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 are created on dynamic memory by JVM. There is no question of static memory in Java; every thing (variable, array, object etc.) is created on dynamic memory only.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9861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1129-2E24-E028-D948-B0EEB81C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Types of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FC4A2-D385-813A-5D83-C2378D553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2938" indent="-552938"/>
            <a:r>
              <a:rPr lang="en-US" dirty="0"/>
              <a:t>Single Dimensional Arrays (1D Arrays): Represent a row or column of elements.</a:t>
            </a:r>
          </a:p>
          <a:p>
            <a:pPr marL="552938" indent="-552938"/>
            <a:r>
              <a:rPr lang="en-US" dirty="0"/>
              <a:t>Multi-Dimensional Arrays (2D, 3D,... Arrays): Combinations of single-dimensional arrays (e.g., a 2D array is an array of 1D arrays).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69763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016B-7204-15FD-9720-236B62A36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354" dirty="0"/>
              <a:t>Single Dimensional Arrays (1D array)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D678A-058C-30D9-E301-1AA2BCCA7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one dimensional (ID) or single dimensional array represents a row or a column of elements.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63538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0877-F402-7AF1-BFDC-88EE32351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354" dirty="0"/>
              <a:t> Creating a Single Dimensional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1520E-BDA6-F02C-1DF8-E01C80B7E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2938" indent="-552938"/>
            <a:r>
              <a:rPr lang="en-US" dirty="0"/>
              <a:t>Declaration and Initialization:</a:t>
            </a:r>
          </a:p>
          <a:p>
            <a:pPr marL="1382344" lvl="1" indent="-552938"/>
            <a:r>
              <a:rPr lang="en-US" dirty="0"/>
              <a:t>int marks[] = {50, 60, 55, 67, 70}; // Direct initialization</a:t>
            </a:r>
          </a:p>
          <a:p>
            <a:pPr marL="552938" indent="-552938"/>
            <a:r>
              <a:rPr lang="en-US" dirty="0"/>
              <a:t>Declaration and Memory Allocation:</a:t>
            </a:r>
          </a:p>
          <a:p>
            <a:pPr marL="1382344" lvl="1" indent="-552938"/>
            <a:r>
              <a:rPr lang="en-US" dirty="0"/>
              <a:t>int marks[] = new int[5]; // Allocates memory for 5 integers</a:t>
            </a:r>
          </a:p>
          <a:p>
            <a:pPr marL="1382344" lvl="1" indent="-552938"/>
            <a:r>
              <a:rPr lang="en-US" dirty="0"/>
              <a:t>marks[0] = 50; // Assigning values later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98682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425EF-8219-1D68-97FE-2695EB8F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354" dirty="0"/>
              <a:t>Multi </a:t>
            </a:r>
            <a:r>
              <a:rPr lang="fr-FR" sz="4354" dirty="0" err="1"/>
              <a:t>Dimensional</a:t>
            </a:r>
            <a:r>
              <a:rPr lang="fr-FR" sz="4354" dirty="0"/>
              <a:t> </a:t>
            </a:r>
            <a:r>
              <a:rPr lang="fr-FR" sz="4354" dirty="0" err="1"/>
              <a:t>Arrays</a:t>
            </a:r>
            <a:r>
              <a:rPr lang="fr-FR" sz="4354" dirty="0"/>
              <a:t> (2D </a:t>
            </a:r>
            <a:r>
              <a:rPr lang="fr-FR" sz="4354" dirty="0" err="1"/>
              <a:t>arrays</a:t>
            </a:r>
            <a:r>
              <a:rPr lang="fr-FR" sz="4354" dirty="0"/>
              <a:t>)</a:t>
            </a:r>
            <a:endParaRPr lang="en-IN" sz="4354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F7BEF-9C88-6EEA-7801-E97564223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Declaration and Initialization:</a:t>
            </a:r>
          </a:p>
          <a:p>
            <a:endParaRPr lang="en-US" dirty="0"/>
          </a:p>
          <a:p>
            <a:r>
              <a:rPr lang="en-US" dirty="0"/>
              <a:t>int marks[][] = {</a:t>
            </a:r>
          </a:p>
          <a:p>
            <a:r>
              <a:rPr lang="en-US" dirty="0"/>
              <a:t>    {50, 60, 55, 67, 70},</a:t>
            </a:r>
          </a:p>
          <a:p>
            <a:r>
              <a:rPr lang="en-US" dirty="0"/>
              <a:t>    {62, 65, 70, 70, 81},</a:t>
            </a:r>
          </a:p>
          <a:p>
            <a:r>
              <a:rPr lang="en-US" dirty="0"/>
              <a:t>    {72, 66, 77, 80, 69}</a:t>
            </a:r>
          </a:p>
          <a:p>
            <a:r>
              <a:rPr lang="en-US" dirty="0"/>
              <a:t>};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C8D95-7180-00C3-3FE7-73083D84851C}"/>
              </a:ext>
            </a:extLst>
          </p:cNvPr>
          <p:cNvSpPr txBox="1"/>
          <p:nvPr/>
        </p:nvSpPr>
        <p:spPr>
          <a:xfrm>
            <a:off x="6095404" y="1604402"/>
            <a:ext cx="5656481" cy="2772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903" dirty="0"/>
              <a:t>Declaration and Memory Allocation:</a:t>
            </a:r>
          </a:p>
          <a:p>
            <a:endParaRPr lang="en-US" sz="2903" dirty="0"/>
          </a:p>
          <a:p>
            <a:r>
              <a:rPr lang="en-US" sz="2903" dirty="0"/>
              <a:t>int marks[][] = new int[3][5]; // 3 rows, 5 columns</a:t>
            </a:r>
          </a:p>
          <a:p>
            <a:r>
              <a:rPr lang="en-US" sz="2903" dirty="0"/>
              <a:t>marks[0][0] = 50; // Assigning values later</a:t>
            </a:r>
            <a:endParaRPr lang="en-IN" sz="2903" dirty="0"/>
          </a:p>
        </p:txBody>
      </p:sp>
    </p:spTree>
    <p:extLst>
      <p:ext uri="{BB962C8B-B14F-4D97-AF65-F5344CB8AC3E}">
        <p14:creationId xmlns:p14="http://schemas.microsoft.com/office/powerpoint/2010/main" val="29467256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D171C-06AF-5D86-DD1F-7F5FEA81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354" dirty="0"/>
              <a:t>Multi </a:t>
            </a:r>
            <a:r>
              <a:rPr lang="fr-FR" sz="4354" dirty="0" err="1"/>
              <a:t>Dimensional</a:t>
            </a:r>
            <a:r>
              <a:rPr lang="fr-FR" sz="4354" dirty="0"/>
              <a:t> </a:t>
            </a:r>
            <a:r>
              <a:rPr lang="fr-FR" sz="4354" dirty="0" err="1"/>
              <a:t>Arrays</a:t>
            </a:r>
            <a:r>
              <a:rPr lang="fr-FR" sz="4354" dirty="0"/>
              <a:t> (3D </a:t>
            </a:r>
            <a:r>
              <a:rPr lang="fr-FR" sz="4354" dirty="0" err="1"/>
              <a:t>arrays</a:t>
            </a:r>
            <a:r>
              <a:rPr lang="fr-FR" sz="4354" dirty="0"/>
              <a:t>)</a:t>
            </a:r>
            <a:endParaRPr lang="en-IN" sz="4354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B290-ED44-BBF3-C7F6-B2D70B367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represent groups within groups (e.g., department-wise student marks).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33CC7-52C0-3F84-7CBE-E424D9B3419D}"/>
              </a:ext>
            </a:extLst>
          </p:cNvPr>
          <p:cNvSpPr txBox="1"/>
          <p:nvPr/>
        </p:nvSpPr>
        <p:spPr>
          <a:xfrm>
            <a:off x="2921182" y="2988798"/>
            <a:ext cx="6098374" cy="3777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int[][][] marks = {</a:t>
            </a:r>
          </a:p>
          <a:p>
            <a:r>
              <a:rPr lang="en-US" sz="2177" dirty="0"/>
              <a:t>    {   {/*Marks of student 1 in department 1*/},</a:t>
            </a:r>
          </a:p>
          <a:p>
            <a:r>
              <a:rPr lang="en-US" sz="2177" dirty="0"/>
              <a:t>        {/*Marks of student 2 in department 1*/}</a:t>
            </a:r>
          </a:p>
          <a:p>
            <a:r>
              <a:rPr lang="en-US" sz="2177" dirty="0"/>
              <a:t>    },</a:t>
            </a:r>
          </a:p>
          <a:p>
            <a:r>
              <a:rPr lang="en-US" sz="2177" dirty="0"/>
              <a:t>    {   {/*Marks of student 1 in department 2*/},</a:t>
            </a:r>
          </a:p>
          <a:p>
            <a:r>
              <a:rPr lang="en-US" sz="2177" dirty="0"/>
              <a:t>        {/*Marks of student 2 in department 2*/}</a:t>
            </a:r>
          </a:p>
          <a:p>
            <a:r>
              <a:rPr lang="en-US" sz="2177" dirty="0"/>
              <a:t>    },</a:t>
            </a:r>
          </a:p>
          <a:p>
            <a:r>
              <a:rPr lang="en-US" sz="2177" dirty="0"/>
              <a:t>    {   {/*Marks of student 1 in department 3*/},</a:t>
            </a:r>
          </a:p>
          <a:p>
            <a:r>
              <a:rPr lang="en-US" sz="2177" dirty="0"/>
              <a:t>        {/*Marks of student 2 in department 3*/}</a:t>
            </a:r>
          </a:p>
          <a:p>
            <a:r>
              <a:rPr lang="en-US" sz="2177" dirty="0"/>
              <a:t>    }</a:t>
            </a:r>
          </a:p>
          <a:p>
            <a:r>
              <a:rPr lang="en-US" sz="2177" dirty="0"/>
              <a:t>};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10947649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3649-B898-BC40-86E9-5A087985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Accessing Array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3845-4090-6569-B9FB-052C53AC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are accessed using their index (position) within the array.</a:t>
            </a:r>
          </a:p>
          <a:p>
            <a:r>
              <a:rPr lang="en-US" dirty="0"/>
              <a:t>Array indices start from 0.</a:t>
            </a:r>
          </a:p>
          <a:p>
            <a:r>
              <a:rPr lang="en-US" dirty="0"/>
              <a:t>For a 1D array marks, marks[0] refers to the first element, marks[1] to the second, and so on.</a:t>
            </a:r>
          </a:p>
          <a:p>
            <a:r>
              <a:rPr lang="en-US" dirty="0"/>
              <a:t>For a 2D array marks, marks[</a:t>
            </a:r>
            <a:r>
              <a:rPr lang="en-US" dirty="0" err="1"/>
              <a:t>i</a:t>
            </a:r>
            <a:r>
              <a:rPr lang="en-US" dirty="0"/>
              <a:t>][j] refers to the element at row </a:t>
            </a:r>
            <a:r>
              <a:rPr lang="en-US" dirty="0" err="1"/>
              <a:t>i</a:t>
            </a:r>
            <a:r>
              <a:rPr lang="en-US" dirty="0"/>
              <a:t> and column j.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516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6D67-E54C-623D-850E-A96D8962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Rise of Java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FFFA18-9C48-67FD-AD2F-B530C75EDE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753" y="2699405"/>
            <a:ext cx="14108291" cy="1786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 err="1">
                <a:latin typeface="Arial" panose="020B0604020202020204" pitchFamily="34" charset="0"/>
              </a:rPr>
              <a:t>WebRunner</a:t>
            </a:r>
            <a:r>
              <a:rPr lang="en-US" altLang="en-US" sz="2177" dirty="0">
                <a:latin typeface="Arial" panose="020B0604020202020204" pitchFamily="34" charset="0"/>
              </a:rPr>
              <a:t>: A Java-based web browser, later named </a:t>
            </a:r>
            <a:r>
              <a:rPr lang="en-US" altLang="en-US" sz="2177" dirty="0" err="1">
                <a:latin typeface="Arial" panose="020B0604020202020204" pitchFamily="34" charset="0"/>
              </a:rPr>
              <a:t>HotJava</a:t>
            </a:r>
            <a:r>
              <a:rPr lang="en-US" altLang="en-US" sz="2177" dirty="0">
                <a:latin typeface="Arial" panose="020B0604020202020204" pitchFamily="34" charset="0"/>
              </a:rPr>
              <a:t> (1994).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 err="1">
                <a:latin typeface="Arial" panose="020B0604020202020204" pitchFamily="34" charset="0"/>
              </a:rPr>
              <a:t>HotJava's</a:t>
            </a:r>
            <a:r>
              <a:rPr lang="en-US" altLang="en-US" sz="2177" dirty="0">
                <a:latin typeface="Arial" panose="020B0604020202020204" pitchFamily="34" charset="0"/>
              </a:rPr>
              <a:t> innovation: The first browser to execute </a:t>
            </a:r>
            <a:r>
              <a:rPr lang="en-US" altLang="en-US" sz="2177" b="1" dirty="0">
                <a:latin typeface="Arial" panose="020B0604020202020204" pitchFamily="34" charset="0"/>
              </a:rPr>
              <a:t>applets</a:t>
            </a:r>
            <a:r>
              <a:rPr lang="en-US" altLang="en-US" sz="2177" dirty="0">
                <a:latin typeface="Arial" panose="020B0604020202020204" pitchFamily="34" charset="0"/>
              </a:rPr>
              <a:t>, small programs that run dynamically on the Internet.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Browser Support: Netscape and Microsoft soon incorporated Java support, solidifying its role on the web.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Impact: Java becomes a pervasive and widely used language.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177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6042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E7A97-0F19-2264-F29A-1FDBF52A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Array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4EC3D-F22F-15EC-DC72-13B2151F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length property returns the size of the array (number of elements it can hold).</a:t>
            </a:r>
          </a:p>
          <a:p>
            <a:endParaRPr lang="en-US" dirty="0"/>
          </a:p>
          <a:p>
            <a:r>
              <a:rPr lang="en-US" dirty="0"/>
              <a:t>For multi-dimensional arrays, length gives the number of rows.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F9487B-0BD1-D4D1-C43C-67F6E671C337}"/>
              </a:ext>
            </a:extLst>
          </p:cNvPr>
          <p:cNvSpPr txBox="1"/>
          <p:nvPr/>
        </p:nvSpPr>
        <p:spPr>
          <a:xfrm>
            <a:off x="2873101" y="5190377"/>
            <a:ext cx="6098374" cy="76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int[] </a:t>
            </a:r>
            <a:r>
              <a:rPr lang="en-US" sz="2177" dirty="0" err="1"/>
              <a:t>arr</a:t>
            </a:r>
            <a:r>
              <a:rPr lang="en-US" sz="2177" dirty="0"/>
              <a:t> = new int[10];</a:t>
            </a:r>
          </a:p>
          <a:p>
            <a:r>
              <a:rPr lang="en-US" sz="2177" dirty="0"/>
              <a:t>int size = </a:t>
            </a:r>
            <a:r>
              <a:rPr lang="en-US" sz="2177" dirty="0" err="1"/>
              <a:t>arr.length</a:t>
            </a:r>
            <a:r>
              <a:rPr lang="en-US" sz="2177" dirty="0"/>
              <a:t>; // size will be 10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3011802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45459-A236-7E23-A15A-16CADF7C5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Command Line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E7DC-6074-60DF-CE59-6F6D5AE4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2" y="1604402"/>
            <a:ext cx="11330775" cy="3396105"/>
          </a:xfrm>
        </p:spPr>
        <p:txBody>
          <a:bodyPr>
            <a:normAutofit/>
          </a:bodyPr>
          <a:lstStyle/>
          <a:p>
            <a:r>
              <a:rPr lang="en-US" dirty="0"/>
              <a:t>Command line arguments are passed to the main() method as a String[] </a:t>
            </a:r>
            <a:r>
              <a:rPr lang="en-US" dirty="0" err="1"/>
              <a:t>args</a:t>
            </a:r>
            <a:r>
              <a:rPr lang="en-US" dirty="0"/>
              <a:t> array.</a:t>
            </a:r>
          </a:p>
          <a:p>
            <a:r>
              <a:rPr lang="en-US" dirty="0"/>
              <a:t>Arguments are passed when running the program from the command line.</a:t>
            </a:r>
          </a:p>
          <a:p>
            <a:r>
              <a:rPr lang="en-US" dirty="0" err="1"/>
              <a:t>args</a:t>
            </a:r>
            <a:r>
              <a:rPr lang="en-US" dirty="0"/>
              <a:t>[0] contains the first argument, </a:t>
            </a:r>
            <a:r>
              <a:rPr lang="en-US" dirty="0" err="1"/>
              <a:t>args</a:t>
            </a:r>
            <a:r>
              <a:rPr lang="en-US" dirty="0"/>
              <a:t>[1] the second, and so on.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148EA-053A-8BDC-DFE7-3E7E32FBB983}"/>
              </a:ext>
            </a:extLst>
          </p:cNvPr>
          <p:cNvSpPr txBox="1"/>
          <p:nvPr/>
        </p:nvSpPr>
        <p:spPr>
          <a:xfrm>
            <a:off x="2747709" y="5951797"/>
            <a:ext cx="6695390" cy="61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386" dirty="0"/>
              <a:t>Public static void main(string </a:t>
            </a:r>
            <a:r>
              <a:rPr lang="en-IN" sz="3386" dirty="0" err="1"/>
              <a:t>args</a:t>
            </a:r>
            <a:r>
              <a:rPr lang="en-IN" sz="3386" dirty="0"/>
              <a:t>[])</a:t>
            </a:r>
          </a:p>
        </p:txBody>
      </p:sp>
    </p:spTree>
    <p:extLst>
      <p:ext uri="{BB962C8B-B14F-4D97-AF65-F5344CB8AC3E}">
        <p14:creationId xmlns:p14="http://schemas.microsoft.com/office/powerpoint/2010/main" val="37444254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4676-D443-EA19-E96B-44924FD4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E5F94-537E-574D-4F14-37022A00C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3191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D4D-E933-F72C-F670-51CC3204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238C-9A47-7F64-AE6E-9BB9BF791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65443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4907-FF58-1A7E-69B2-73E56C7DBBA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9: Strings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30BC804D-F4A6-6372-AEFB-90B867EFF15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091F-D87C-640A-73C4-20401397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String?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35AA294-C6B5-464F-BBDD-BE099F0724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6700" y="2361228"/>
            <a:ext cx="11234356" cy="279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3" dirty="0">
                <a:latin typeface="Arial" panose="020B0604020202020204" pitchFamily="34" charset="0"/>
              </a:rPr>
              <a:t>A string represents a group of characters.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3" dirty="0">
                <a:latin typeface="Arial" panose="020B0604020202020204" pitchFamily="34" charset="0"/>
              </a:rPr>
              <a:t>In Java, a string is an object of the </a:t>
            </a:r>
            <a:r>
              <a:rPr lang="en-US" altLang="en-US" sz="2903" dirty="0">
                <a:latin typeface="Arial Unicode MS"/>
              </a:rPr>
              <a:t>String</a:t>
            </a:r>
            <a:r>
              <a:rPr lang="en-US" altLang="en-US" sz="2903" dirty="0"/>
              <a:t> class.</a:t>
            </a:r>
            <a:endParaRPr lang="en-US" altLang="en-US" sz="290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3" dirty="0">
                <a:latin typeface="Arial" panose="020B0604020202020204" pitchFamily="34" charset="0"/>
              </a:rPr>
              <a:t>Unlike C/C++, it is </a:t>
            </a:r>
            <a:r>
              <a:rPr lang="en-US" altLang="en-US" sz="2903" b="1" dirty="0">
                <a:latin typeface="Arial" panose="020B0604020202020204" pitchFamily="34" charset="0"/>
              </a:rPr>
              <a:t>not</a:t>
            </a:r>
            <a:r>
              <a:rPr lang="en-US" altLang="en-US" sz="2903" dirty="0">
                <a:latin typeface="Arial" panose="020B0604020202020204" pitchFamily="34" charset="0"/>
              </a:rPr>
              <a:t> an array of characters.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3" dirty="0">
                <a:latin typeface="Arial" panose="020B0604020202020204" pitchFamily="34" charset="0"/>
              </a:rPr>
              <a:t>The </a:t>
            </a:r>
            <a:r>
              <a:rPr lang="en-US" altLang="en-US" sz="2903" dirty="0">
                <a:latin typeface="Arial Unicode MS"/>
              </a:rPr>
              <a:t>String</a:t>
            </a:r>
            <a:r>
              <a:rPr lang="en-US" altLang="en-US" sz="2903" dirty="0"/>
              <a:t> class is part of the </a:t>
            </a:r>
            <a:r>
              <a:rPr lang="en-US" altLang="en-US" sz="2903" dirty="0" err="1">
                <a:latin typeface="Arial Unicode MS"/>
              </a:rPr>
              <a:t>java.lang</a:t>
            </a:r>
            <a:r>
              <a:rPr lang="en-US" altLang="en-US" sz="2903" dirty="0"/>
              <a:t> package and contains useful methods for working with text.</a:t>
            </a:r>
            <a:endParaRPr lang="en-US" altLang="en-US" sz="290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3" dirty="0">
                <a:latin typeface="Arial" panose="020B0604020202020204" pitchFamily="34" charset="0"/>
              </a:rPr>
              <a:t>Example: </a:t>
            </a:r>
            <a:r>
              <a:rPr lang="en-US" altLang="en-US" sz="2903" dirty="0">
                <a:latin typeface="Arial Unicode MS"/>
              </a:rPr>
              <a:t>String s = "Hello, world!";</a:t>
            </a:r>
            <a:endParaRPr lang="en-US" altLang="en-US" sz="2903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8662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FAD8-9402-B1D3-E3C5-29C621E7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String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5C3A0-8081-036A-976F-B4FFB2DEB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2938" indent="-552938"/>
            <a:r>
              <a:rPr lang="en-US" dirty="0"/>
              <a:t>Even though String is a class, it's used so often that it can be treated like a data type.</a:t>
            </a:r>
          </a:p>
          <a:p>
            <a:pPr marL="552938" indent="-552938"/>
            <a:r>
              <a:rPr lang="en-US" dirty="0"/>
              <a:t>All classes in Java can be considered "user-defined" data types.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112407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E2B6-DBF5-09E1-3C44-BD7064A8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Strings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F3BA9CA-0F1C-FAA5-BC65-6A21062E33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753" y="1417710"/>
            <a:ext cx="17215808" cy="4914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19" dirty="0">
                <a:latin typeface="Arial" panose="020B0604020202020204" pitchFamily="34" charset="0"/>
              </a:rPr>
              <a:t>There are three main ways to create a string: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2419" b="1" dirty="0">
                <a:latin typeface="Arial" panose="020B0604020202020204" pitchFamily="34" charset="0"/>
              </a:rPr>
              <a:t>Using a string literal: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552938" lvl="1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 Unicode MS"/>
              </a:rPr>
              <a:t>String s1 = "Java";</a:t>
            </a:r>
            <a:endParaRPr lang="en-US" altLang="en-US" sz="2419" dirty="0"/>
          </a:p>
          <a:p>
            <a:pPr marL="552938" lvl="1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Creates the string object in the </a:t>
            </a:r>
            <a:r>
              <a:rPr lang="en-US" altLang="en-US" sz="2419" b="1" dirty="0">
                <a:latin typeface="Arial" panose="020B0604020202020204" pitchFamily="34" charset="0"/>
              </a:rPr>
              <a:t>String Pool</a:t>
            </a:r>
            <a:r>
              <a:rPr lang="en-US" altLang="en-US" sz="2419" dirty="0">
                <a:latin typeface="Arial" panose="020B0604020202020204" pitchFamily="34" charset="0"/>
              </a:rPr>
              <a:t> (a special memory area).</a:t>
            </a:r>
          </a:p>
          <a:p>
            <a:pPr marL="552938" lvl="1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If another string with the same value is created, a new object is not made; the new reference points to the existing one.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altLang="en-US" sz="2419" b="1" dirty="0">
                <a:latin typeface="Arial" panose="020B0604020202020204" pitchFamily="34" charset="0"/>
              </a:rPr>
              <a:t>Using the </a:t>
            </a:r>
            <a:r>
              <a:rPr lang="en-US" altLang="en-US" sz="2419" b="1" dirty="0">
                <a:latin typeface="Arial Unicode MS"/>
              </a:rPr>
              <a:t>new</a:t>
            </a:r>
            <a:r>
              <a:rPr lang="en-US" altLang="en-US" sz="2419" b="1" dirty="0"/>
              <a:t> keyword: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552938" lvl="1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 Unicode MS"/>
              </a:rPr>
              <a:t>String s2 = new String("Java");</a:t>
            </a:r>
            <a:endParaRPr lang="en-US" altLang="en-US" sz="2419" dirty="0"/>
          </a:p>
          <a:p>
            <a:pPr marL="552938" lvl="1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Creates the string object in the </a:t>
            </a:r>
            <a:r>
              <a:rPr lang="en-US" altLang="en-US" sz="2419" b="1" dirty="0">
                <a:latin typeface="Arial" panose="020B0604020202020204" pitchFamily="34" charset="0"/>
              </a:rPr>
              <a:t>Heap</a:t>
            </a:r>
            <a:r>
              <a:rPr lang="en-US" altLang="en-US" sz="2419" dirty="0">
                <a:latin typeface="Arial" panose="020B0604020202020204" pitchFamily="34" charset="0"/>
              </a:rPr>
              <a:t> memory.</a:t>
            </a:r>
          </a:p>
          <a:p>
            <a:pPr marL="552938" lvl="1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A separate, new object is created every time this syntax is used, even if the value is the same.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altLang="en-US" sz="2419" b="1" dirty="0">
                <a:latin typeface="Arial" panose="020B0604020202020204" pitchFamily="34" charset="0"/>
              </a:rPr>
              <a:t>As a character array: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552938" lvl="1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 Unicode MS"/>
              </a:rPr>
              <a:t>char[] </a:t>
            </a:r>
            <a:r>
              <a:rPr lang="en-US" altLang="en-US" sz="2419" dirty="0" err="1">
                <a:latin typeface="Arial Unicode MS"/>
              </a:rPr>
              <a:t>ch</a:t>
            </a:r>
            <a:r>
              <a:rPr lang="en-US" altLang="en-US" sz="2419" dirty="0">
                <a:latin typeface="Arial Unicode MS"/>
              </a:rPr>
              <a:t> = {'J', 'a', 'v', 'a'};</a:t>
            </a:r>
            <a:endParaRPr lang="en-US" altLang="en-US" sz="2419" dirty="0"/>
          </a:p>
          <a:p>
            <a:pPr marL="552938" lvl="1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 Unicode MS"/>
              </a:rPr>
              <a:t>String s3 = new String(</a:t>
            </a:r>
            <a:r>
              <a:rPr lang="en-US" altLang="en-US" sz="2419" dirty="0" err="1">
                <a:latin typeface="Arial Unicode MS"/>
              </a:rPr>
              <a:t>ch</a:t>
            </a:r>
            <a:r>
              <a:rPr lang="en-US" altLang="en-US" sz="2419" dirty="0">
                <a:latin typeface="Arial Unicode MS"/>
              </a:rPr>
              <a:t>);</a:t>
            </a:r>
            <a:endParaRPr lang="en-US" altLang="en-US" sz="2419" dirty="0"/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177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1480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3E3B7-6B12-3FA2-A5B6-AF4CA9FB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354" dirty="0"/>
              <a:t>String vs. StringBuilder vs. </a:t>
            </a:r>
            <a:r>
              <a:rPr lang="en-IN" sz="4354" dirty="0" err="1"/>
              <a:t>StringBuffer</a:t>
            </a:r>
            <a:endParaRPr lang="en-IN" sz="4354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D6B164-A9FB-91D5-56B1-1421B07AF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0221" y="1705053"/>
            <a:ext cx="11090365" cy="5025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3" b="1" dirty="0">
                <a:latin typeface="Arial Unicode MS"/>
              </a:rPr>
              <a:t>String</a:t>
            </a:r>
            <a:r>
              <a:rPr lang="en-US" altLang="en-US" sz="2903" b="1" dirty="0"/>
              <a:t>:</a:t>
            </a:r>
            <a:r>
              <a:rPr lang="en-US" altLang="en-US" sz="2903" dirty="0">
                <a:latin typeface="Arial" panose="020B0604020202020204" pitchFamily="34" charset="0"/>
              </a:rPr>
              <a:t> Immutable (cannot be changed once created). Any modification creates a new </a:t>
            </a:r>
            <a:r>
              <a:rPr lang="en-US" altLang="en-US" sz="2903" dirty="0">
                <a:latin typeface="Arial Unicode MS"/>
              </a:rPr>
              <a:t>String</a:t>
            </a:r>
            <a:r>
              <a:rPr lang="en-US" altLang="en-US" sz="2903" dirty="0"/>
              <a:t> object.</a:t>
            </a:r>
            <a:endParaRPr lang="en-US" altLang="en-US" sz="290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3" b="1" dirty="0">
                <a:latin typeface="Arial Unicode MS"/>
              </a:rPr>
              <a:t>StringBuilder</a:t>
            </a:r>
            <a:r>
              <a:rPr lang="en-US" altLang="en-US" sz="2903" b="1" dirty="0"/>
              <a:t> &amp; </a:t>
            </a:r>
            <a:r>
              <a:rPr lang="en-US" altLang="en-US" sz="2903" b="1" dirty="0" err="1">
                <a:latin typeface="Arial Unicode MS"/>
              </a:rPr>
              <a:t>StringBuffer</a:t>
            </a:r>
            <a:r>
              <a:rPr lang="en-US" altLang="en-US" sz="2903" b="1" dirty="0"/>
              <a:t>:</a:t>
            </a:r>
            <a:r>
              <a:rPr lang="en-US" altLang="en-US" sz="2903" dirty="0">
                <a:latin typeface="Arial" panose="020B0604020202020204" pitchFamily="34" charset="0"/>
              </a:rPr>
              <a:t> Mutable (can be changed). Used for dynamic string operations like appending or deleting.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3" b="1" dirty="0">
                <a:latin typeface="Arial" panose="020B0604020202020204" pitchFamily="34" charset="0"/>
              </a:rPr>
              <a:t>Key Difference:</a:t>
            </a:r>
            <a:endParaRPr lang="en-US" altLang="en-US" sz="290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3" b="1" dirty="0" err="1">
                <a:latin typeface="Arial Unicode MS"/>
              </a:rPr>
              <a:t>StringBuffer</a:t>
            </a:r>
            <a:r>
              <a:rPr lang="en-US" altLang="en-US" sz="2903" dirty="0"/>
              <a:t> is </a:t>
            </a:r>
            <a:r>
              <a:rPr lang="en-US" altLang="en-US" sz="2903" b="1" dirty="0">
                <a:latin typeface="Arial" panose="020B0604020202020204" pitchFamily="34" charset="0"/>
              </a:rPr>
              <a:t>thread-safe</a:t>
            </a:r>
            <a:r>
              <a:rPr lang="en-US" altLang="en-US" sz="2903" dirty="0">
                <a:latin typeface="Arial" panose="020B0604020202020204" pitchFamily="34" charset="0"/>
              </a:rPr>
              <a:t> (synchronized), meaning it is suitable for multi-threaded environments. It is slower due to synchronization.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903" b="1" dirty="0">
                <a:latin typeface="Arial Unicode MS"/>
              </a:rPr>
              <a:t>StringBuilder</a:t>
            </a:r>
            <a:r>
              <a:rPr lang="en-US" altLang="en-US" sz="2903" dirty="0"/>
              <a:t> is </a:t>
            </a:r>
            <a:r>
              <a:rPr lang="en-US" altLang="en-US" sz="2903" b="1" dirty="0">
                <a:latin typeface="Arial" panose="020B0604020202020204" pitchFamily="34" charset="0"/>
              </a:rPr>
              <a:t>not thread-safe</a:t>
            </a:r>
            <a:r>
              <a:rPr lang="en-US" altLang="en-US" sz="2903" dirty="0">
                <a:latin typeface="Arial" panose="020B0604020202020204" pitchFamily="34" charset="0"/>
              </a:rPr>
              <a:t>. It is faster and is the preferred choice for single-threaded applications.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903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5465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5E4B6-89BC-7272-B381-4C0444DC5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String Class Methods</a:t>
            </a:r>
          </a:p>
        </p:txBody>
      </p:sp>
    </p:spTree>
    <p:extLst>
      <p:ext uri="{BB962C8B-B14F-4D97-AF65-F5344CB8AC3E}">
        <p14:creationId xmlns:p14="http://schemas.microsoft.com/office/powerpoint/2010/main" val="2361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A65-936A-2D10-CA93-5D042A66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Java: Simplicity and OOP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64AF89-EE1B-6197-4FCB-92DA0B6CFE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3939" y="4113302"/>
            <a:ext cx="18818042" cy="1451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Simple:</a:t>
            </a:r>
            <a:r>
              <a:rPr lang="en-US" altLang="en-US" sz="2177">
                <a:latin typeface="Arial" panose="020B0604020202020204" pitchFamily="34" charset="0"/>
              </a:rPr>
              <a:t> Designed to be easy to learn and use. Difficult concepts from C/C++ (like pointers) were eliminated to reduce confusion and improve security.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Object-Oriented:</a:t>
            </a:r>
            <a:r>
              <a:rPr lang="en-US" altLang="en-US" sz="2177">
                <a:latin typeface="Arial" panose="020B0604020202020204" pitchFamily="34" charset="0"/>
              </a:rPr>
              <a:t> Based on classes and objects.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Objects:</a:t>
            </a:r>
            <a:r>
              <a:rPr lang="en-US" altLang="en-US" sz="2177">
                <a:latin typeface="Arial" panose="020B0604020202020204" pitchFamily="34" charset="0"/>
              </a:rPr>
              <a:t> Real-world entities with properties (variables) and behaviors (methods).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Classes:</a:t>
            </a:r>
            <a:r>
              <a:rPr lang="en-US" altLang="en-US" sz="2177">
                <a:latin typeface="Arial" panose="020B0604020202020204" pitchFamily="34" charset="0"/>
              </a:rPr>
              <a:t> A blueprint or model for creating objects.</a:t>
            </a:r>
          </a:p>
        </p:txBody>
      </p:sp>
    </p:spTree>
    <p:extLst>
      <p:ext uri="{BB962C8B-B14F-4D97-AF65-F5344CB8AC3E}">
        <p14:creationId xmlns:p14="http://schemas.microsoft.com/office/powerpoint/2010/main" val="26957168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8BE19-F426-C0FD-3365-A6D1B3EB7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1. Concatenation</a:t>
            </a:r>
            <a:endParaRPr lang="en-IN" dirty="0"/>
          </a:p>
          <a:p>
            <a:pPr lvl="0"/>
            <a:r>
              <a:rPr lang="en-IN" dirty="0" err="1"/>
              <a:t>concat</a:t>
            </a:r>
            <a:r>
              <a:rPr lang="en-IN" dirty="0"/>
              <a:t>(String s) → Joins two strings and returns a new string.</a:t>
            </a:r>
            <a:br>
              <a:rPr lang="en-IN" dirty="0"/>
            </a:br>
            <a:r>
              <a:rPr lang="en-IN" dirty="0"/>
              <a:t>Example: "</a:t>
            </a:r>
            <a:r>
              <a:rPr lang="en-IN" dirty="0" err="1"/>
              <a:t>Hydera</a:t>
            </a:r>
            <a:r>
              <a:rPr lang="en-IN" dirty="0"/>
              <a:t>".</a:t>
            </a:r>
            <a:r>
              <a:rPr lang="en-IN" dirty="0" err="1"/>
              <a:t>concat</a:t>
            </a:r>
            <a:r>
              <a:rPr lang="en-IN" dirty="0"/>
              <a:t>("bad") → "Hyderabad".</a:t>
            </a:r>
          </a:p>
          <a:p>
            <a:pPr lvl="0"/>
            <a:r>
              <a:rPr lang="en-IN" dirty="0"/>
              <a:t>Operator + can also be used for concatenation.</a:t>
            </a:r>
            <a:br>
              <a:rPr lang="en-IN" dirty="0"/>
            </a:br>
            <a:r>
              <a:rPr lang="en-IN" dirty="0"/>
              <a:t>Example: s1 + s2 + s3.</a:t>
            </a:r>
          </a:p>
          <a:p>
            <a:r>
              <a:rPr lang="en-IN" b="1" dirty="0"/>
              <a:t>2. Length &amp; Character Access</a:t>
            </a:r>
            <a:endParaRPr lang="en-IN" dirty="0"/>
          </a:p>
          <a:p>
            <a:pPr lvl="0"/>
            <a:r>
              <a:rPr lang="en-IN" dirty="0"/>
              <a:t>int length() → Returns number of characters.</a:t>
            </a:r>
          </a:p>
          <a:p>
            <a:pPr lvl="0"/>
            <a:r>
              <a:rPr lang="en-IN" dirty="0"/>
              <a:t>char </a:t>
            </a:r>
            <a:r>
              <a:rPr lang="en-IN" dirty="0" err="1"/>
              <a:t>charAt</a:t>
            </a:r>
            <a:r>
              <a:rPr lang="en-IN" dirty="0"/>
              <a:t>(int </a:t>
            </a:r>
            <a:r>
              <a:rPr lang="en-IN" dirty="0" err="1"/>
              <a:t>i</a:t>
            </a:r>
            <a:r>
              <a:rPr lang="en-IN" dirty="0"/>
              <a:t>) → Returns character at index </a:t>
            </a:r>
            <a:r>
              <a:rPr lang="en-IN" i="1" dirty="0" err="1"/>
              <a:t>i</a:t>
            </a:r>
            <a:r>
              <a:rPr lang="en-IN" dirty="0"/>
              <a:t>.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22DFC9-2126-EC65-365D-D2FEA568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/>
              <a:t> String Class Methods</a:t>
            </a:r>
          </a:p>
        </p:txBody>
      </p:sp>
    </p:spTree>
    <p:extLst>
      <p:ext uri="{BB962C8B-B14F-4D97-AF65-F5344CB8AC3E}">
        <p14:creationId xmlns:p14="http://schemas.microsoft.com/office/powerpoint/2010/main" val="14895023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AE942-3E83-7970-BE2A-AD5FCEE61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87" y="959370"/>
            <a:ext cx="10724213" cy="5217593"/>
          </a:xfrm>
        </p:spPr>
        <p:txBody>
          <a:bodyPr/>
          <a:lstStyle/>
          <a:p>
            <a:r>
              <a:rPr lang="en-IN" b="1" dirty="0"/>
              <a:t>3. Comparison</a:t>
            </a:r>
            <a:endParaRPr lang="en-IN" sz="2000" dirty="0"/>
          </a:p>
          <a:p>
            <a:pPr lvl="0"/>
            <a:r>
              <a:rPr lang="en-IN" dirty="0"/>
              <a:t>int </a:t>
            </a:r>
            <a:r>
              <a:rPr lang="en-IN" dirty="0" err="1"/>
              <a:t>compareTo</a:t>
            </a:r>
            <a:r>
              <a:rPr lang="en-IN" dirty="0"/>
              <a:t>(String s)</a:t>
            </a:r>
            <a:r>
              <a:rPr lang="en-IN" sz="4000" dirty="0"/>
              <a:t> →</a:t>
            </a:r>
            <a:endParaRPr lang="en-IN" sz="3600" dirty="0"/>
          </a:p>
          <a:p>
            <a:pPr lvl="1"/>
            <a:r>
              <a:rPr lang="en-IN" sz="1600" dirty="0"/>
              <a:t>0</a:t>
            </a:r>
            <a:r>
              <a:rPr lang="en-IN" dirty="0"/>
              <a:t> if equal</a:t>
            </a:r>
            <a:endParaRPr lang="en-IN" sz="2000" dirty="0"/>
          </a:p>
          <a:p>
            <a:pPr lvl="1"/>
            <a:r>
              <a:rPr lang="en-IN" dirty="0"/>
              <a:t>Positive if greater</a:t>
            </a:r>
            <a:endParaRPr lang="en-IN" sz="2000" dirty="0"/>
          </a:p>
          <a:p>
            <a:pPr lvl="1"/>
            <a:r>
              <a:rPr lang="en-IN" dirty="0"/>
              <a:t>Negative if smaller (dictionary order, case-sensitive).</a:t>
            </a:r>
            <a:endParaRPr lang="en-IN" sz="2000" dirty="0"/>
          </a:p>
          <a:p>
            <a:pPr lvl="0"/>
            <a:r>
              <a:rPr lang="en-IN" sz="1800" dirty="0"/>
              <a:t>int </a:t>
            </a:r>
            <a:r>
              <a:rPr lang="en-IN" sz="1800" dirty="0" err="1"/>
              <a:t>compareToIgnoreCase</a:t>
            </a:r>
            <a:r>
              <a:rPr lang="en-IN" sz="1800" dirty="0"/>
              <a:t>(String s)</a:t>
            </a:r>
            <a:r>
              <a:rPr lang="en-IN" dirty="0"/>
              <a:t> → Same as above but ignores case.</a:t>
            </a:r>
            <a:endParaRPr lang="en-IN" sz="2400" dirty="0"/>
          </a:p>
          <a:p>
            <a:pPr lvl="0"/>
            <a:r>
              <a:rPr lang="en-IN" sz="1800" dirty="0" err="1"/>
              <a:t>boolean</a:t>
            </a:r>
            <a:r>
              <a:rPr lang="en-IN" sz="1800" dirty="0"/>
              <a:t> equals(String s)</a:t>
            </a:r>
            <a:r>
              <a:rPr lang="en-IN" dirty="0"/>
              <a:t> → True if equal (case-sensitive).</a:t>
            </a:r>
            <a:endParaRPr lang="en-IN" sz="2400" dirty="0"/>
          </a:p>
          <a:p>
            <a:r>
              <a:rPr lang="en-IN" sz="1800" dirty="0" err="1"/>
              <a:t>boolean</a:t>
            </a:r>
            <a:r>
              <a:rPr lang="en-IN" sz="1800" dirty="0"/>
              <a:t> </a:t>
            </a:r>
            <a:r>
              <a:rPr lang="en-IN" sz="1800" dirty="0" err="1"/>
              <a:t>equalsIgnoreCase</a:t>
            </a:r>
            <a:r>
              <a:rPr lang="en-IN" sz="1800" dirty="0"/>
              <a:t>(String s)</a:t>
            </a:r>
            <a:r>
              <a:rPr lang="en-IN" dirty="0"/>
              <a:t> → True if equal (case-insensitive).</a:t>
            </a:r>
          </a:p>
        </p:txBody>
      </p:sp>
    </p:spTree>
    <p:extLst>
      <p:ext uri="{BB962C8B-B14F-4D97-AF65-F5344CB8AC3E}">
        <p14:creationId xmlns:p14="http://schemas.microsoft.com/office/powerpoint/2010/main" val="296620514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F5A0D-FF80-7225-BE54-FFF9193C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33" y="1004340"/>
            <a:ext cx="11377535" cy="5366479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Checking Start/End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boolean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startsWith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(String s)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True if string starts with </a:t>
            </a:r>
            <a:r>
              <a:rPr lang="en-IN" sz="2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boolean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endsWith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(String s)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True if string ends with </a:t>
            </a:r>
            <a:r>
              <a:rPr lang="en-IN" sz="2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Searching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int 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indexOf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(String s)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First occurrence index of substring </a:t>
            </a:r>
            <a:r>
              <a:rPr lang="en-IN" sz="2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 Returns -1 if not found.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int 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lastIndexOf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(String s)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Last occurrence index of substring </a:t>
            </a:r>
            <a:r>
              <a:rPr lang="en-IN" sz="28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 Returns -1 if not found.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8508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27520-EF5B-2B44-77FA-B177F17A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5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6. Replacing</a:t>
            </a:r>
            <a:endParaRPr lang="en-IN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 replace(char c1, char c2)</a:t>
            </a:r>
            <a:r>
              <a:rPr lang="en-IN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Replaces all </a:t>
            </a:r>
            <a:r>
              <a:rPr lang="en-IN" sz="15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c1</a:t>
            </a:r>
            <a:r>
              <a:rPr lang="en-IN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with </a:t>
            </a:r>
            <a:r>
              <a:rPr lang="en-IN" sz="15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c2</a:t>
            </a:r>
            <a:r>
              <a:rPr lang="en-IN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br>
              <a:rPr lang="en-IN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IN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Example: </a:t>
            </a:r>
            <a:r>
              <a:rPr lang="en-IN" sz="15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"</a:t>
            </a:r>
            <a:r>
              <a:rPr lang="en-IN" sz="15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Hello".replace</a:t>
            </a:r>
            <a:r>
              <a:rPr lang="en-IN" sz="15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('l', 'x') → "</a:t>
            </a:r>
            <a:r>
              <a:rPr lang="en-IN" sz="15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Hexxo</a:t>
            </a:r>
            <a:r>
              <a:rPr lang="en-IN" sz="15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"</a:t>
            </a:r>
            <a:r>
              <a:rPr lang="en-IN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5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7. Substring</a:t>
            </a:r>
            <a:endParaRPr lang="en-IN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substring(int </a:t>
            </a:r>
            <a:r>
              <a:rPr lang="en-IN" sz="15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15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)</a:t>
            </a:r>
            <a:r>
              <a:rPr lang="en-IN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Extracts substring from index </a:t>
            </a:r>
            <a:r>
              <a:rPr lang="en-IN" sz="15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to end.</a:t>
            </a:r>
            <a:endParaRPr lang="en-IN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5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substring(int i1, int i2)</a:t>
            </a:r>
            <a:r>
              <a:rPr lang="en-IN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Extracts substring from </a:t>
            </a:r>
            <a:r>
              <a:rPr lang="en-IN" sz="15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i1</a:t>
            </a:r>
            <a:r>
              <a:rPr lang="en-IN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to </a:t>
            </a:r>
            <a:r>
              <a:rPr lang="en-IN" sz="15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i2-1</a:t>
            </a:r>
            <a:r>
              <a:rPr lang="en-IN" sz="1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15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268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96C52-B402-32B2-97D1-1647C1092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597" y="464695"/>
            <a:ext cx="10739203" cy="5712268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7. Substring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substring(int </a:t>
            </a:r>
            <a:r>
              <a:rPr lang="en-IN" sz="2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2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)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Extracts substring from index </a:t>
            </a:r>
            <a:r>
              <a:rPr lang="en-IN" sz="2400" i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to end.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substring(int i1, int i2)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Extracts substring from </a:t>
            </a:r>
            <a:r>
              <a:rPr lang="en-IN" sz="2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i1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to </a:t>
            </a:r>
            <a:r>
              <a:rPr lang="en-IN" sz="2400" i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i2-1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9. Trimming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trim()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Removes leading and trailing spaces (not middle spaces).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10. Character Array &amp; Splitting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void </a:t>
            </a:r>
            <a:r>
              <a:rPr lang="en-IN" sz="2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getChars</a:t>
            </a:r>
            <a:r>
              <a:rPr lang="en-IN" sz="2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(int i1, int i2, char[] </a:t>
            </a:r>
            <a:r>
              <a:rPr lang="en-IN" sz="2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arr</a:t>
            </a:r>
            <a:r>
              <a:rPr lang="en-IN" sz="2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, int i3)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Copies substring into character array.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String[] split(String delimiter)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Splits string based on delimiter into an array.</a:t>
            </a:r>
            <a:b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</a:b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Example: </a:t>
            </a:r>
            <a:r>
              <a:rPr lang="en-IN" sz="2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"</a:t>
            </a:r>
            <a:r>
              <a:rPr lang="en-IN" sz="2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a,b,c".split</a:t>
            </a:r>
            <a:r>
              <a:rPr lang="en-IN" sz="2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(",") → ["a", "b", "c"]</a:t>
            </a:r>
            <a:r>
              <a:rPr lang="en-IN" sz="24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674026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4A2F-F546-76F7-19E5-A065F40B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Comparison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8460AF2-39B5-6277-F057-16A43A6C40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4675" y="2248353"/>
            <a:ext cx="1134755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</a:rPr>
              <a:t>·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 Relational operators (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&gt;=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&lt;=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==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)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cannot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be used to compare strings.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ymbol" panose="05050102010706020507" pitchFamily="18" charset="2"/>
                <a:ea typeface="Times New Roman" panose="02020603050405020304" pitchFamily="18" charset="0"/>
              </a:rPr>
              <a:t>·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 Instead, use </a:t>
            </a:r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String methods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compareTo(String s)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→ Compares strings lexicographically.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Returns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if equal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Positive if greater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Negative if smaller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equals(String s)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→ Checks if two strings are exactly equal (case-sensitive).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equalsIgnoreCase(String s)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→ Checks equality ignoring case.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compareToIgnoreCase(String s)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→ Compares lexicographically ignoring case.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04531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E3975-3812-CD27-E9E7-18BA793C9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51657"/>
            <a:ext cx="11513070" cy="6388985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Immutability of Strings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Objects are of two types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Contents can be changed.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kern="0" dirty="0">
                <a:effectLst/>
                <a:latin typeface="Symbol" panose="05050102010706020507" pitchFamily="18" charset="2"/>
                <a:ea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Contents cannot be changed once created.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Strings in Java are immutable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Once a String object is created, its value cannot be modified.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 operation (like </a:t>
            </a:r>
            <a:r>
              <a:rPr lang="en-IN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replace, substring) creates a </a:t>
            </a: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 String object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instead of modifying the original.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Example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: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String s1 = "Hello";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s1.concat(" World");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</a:pPr>
            <a:r>
              <a:rPr lang="en-IN" sz="1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System.out.println</a:t>
            </a: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(s1);   // Output: Hello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original s1 is unchanged.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new string "Hello World" is created, but not assigned.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2305965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BF90-4081-7C3C-4081-56AAA95C2ABC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10: StringBuffer and string builder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39041FCB-1D2B-B8AE-8D83-60A9764F8BC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29082-E4DD-39CF-5372-629E9683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vs </a:t>
            </a:r>
            <a:r>
              <a:rPr lang="en-IN" dirty="0" err="1"/>
              <a:t>StringBuffer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FC7C-3265-FFEA-223E-177C1D845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sz="2800" dirty="0">
                <a:effectLst/>
                <a:latin typeface="Symbol" panose="05050102010706020507" pitchFamily="18" charset="2"/>
                <a:ea typeface="Times New Roman" panose="02020603050405020304" pitchFamily="18" charset="0"/>
              </a:rPr>
              <a:t>·</a:t>
            </a: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IN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String (Immutable)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Once created, cannot be modified.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Any change creates a </a:t>
            </a:r>
            <a:r>
              <a:rPr lang="en-IN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new object</a:t>
            </a: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 direct methods to modify contents.</a:t>
            </a:r>
          </a:p>
          <a:p>
            <a:pPr>
              <a:buNone/>
            </a:pPr>
            <a:r>
              <a:rPr lang="en-IN" sz="2800" dirty="0">
                <a:effectLst/>
                <a:latin typeface="Symbol" panose="05050102010706020507" pitchFamily="18" charset="2"/>
                <a:ea typeface="Times New Roman" panose="02020603050405020304" pitchFamily="18" charset="0"/>
              </a:rPr>
              <a:t>·</a:t>
            </a: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IN" sz="2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StringBuffer</a:t>
            </a:r>
            <a:r>
              <a:rPr lang="en-IN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(Mutable)</a:t>
            </a:r>
            <a:endParaRPr lang="en-IN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Contents </a:t>
            </a:r>
            <a:r>
              <a:rPr lang="en-IN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can be modified</a:t>
            </a: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Provides methods to manipulate data directly.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More efficient for repeated modifications.</a:t>
            </a:r>
          </a:p>
          <a:p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159945-6696-3464-34BE-3A4040F72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599" y="2508934"/>
            <a:ext cx="51985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Besides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String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many classes in Java are also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immutable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Wrapper Classes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Character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Byte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Integer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Float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Double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Long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Other Immutable Classes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BigInteger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BigDecimal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92398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E7A3-0773-747F-BFA3-716017CEF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Creating </a:t>
            </a:r>
            <a:r>
              <a:rPr lang="en-IN" b="1" dirty="0" err="1"/>
              <a:t>StringBuffer</a:t>
            </a:r>
            <a:r>
              <a:rPr lang="en-IN" b="1" dirty="0"/>
              <a:t> Objects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E5375-FFC4-E77F-60E8-6D2CA2F05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1. Direct Initialization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sb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= new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("Hello");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buNone/>
            </a:pP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Creates a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StringBuffer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object with the string 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"Hello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1291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15B7F-1A50-4DB9-FEA7-103C5A91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Java: Distributed and Robust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13B55BC-1DD0-A835-6C45-979DA17642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3939" y="3778274"/>
            <a:ext cx="11891595" cy="212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Distributed:</a:t>
            </a:r>
            <a:r>
              <a:rPr lang="en-US" altLang="en-US" sz="2177">
                <a:latin typeface="Arial" panose="020B0604020202020204" pitchFamily="34" charset="0"/>
              </a:rPr>
              <a:t> Programs can be written to capture and distribute information across a network.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Robust:</a:t>
            </a:r>
            <a:r>
              <a:rPr lang="en-US" altLang="en-US" sz="2177">
                <a:latin typeface="Arial" panose="020B0604020202020204" pitchFamily="34" charset="0"/>
              </a:rPr>
              <a:t> Java programs are strong and don't crash easily.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Reasons for robustness:</a:t>
            </a:r>
            <a:endParaRPr lang="en-US" altLang="en-US" sz="2177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>
                <a:latin typeface="Arial" panose="020B0604020202020204" pitchFamily="34" charset="0"/>
              </a:rPr>
              <a:t>Excellent </a:t>
            </a:r>
            <a:r>
              <a:rPr lang="en-US" altLang="en-US" sz="2177" b="1">
                <a:latin typeface="Arial" panose="020B0604020202020204" pitchFamily="34" charset="0"/>
              </a:rPr>
              <a:t>exception handling</a:t>
            </a:r>
            <a:r>
              <a:rPr lang="en-US" altLang="en-US" sz="2177">
                <a:latin typeface="Arial" panose="020B0604020202020204" pitchFamily="34" charset="0"/>
              </a:rPr>
              <a:t> for runtime errors.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>
                <a:latin typeface="Arial" panose="020B0604020202020204" pitchFamily="34" charset="0"/>
              </a:rPr>
              <a:t>Automatic </a:t>
            </a:r>
            <a:r>
              <a:rPr lang="en-US" altLang="en-US" sz="2177" b="1">
                <a:latin typeface="Arial" panose="020B0604020202020204" pitchFamily="34" charset="0"/>
              </a:rPr>
              <a:t>memory management</a:t>
            </a:r>
            <a:r>
              <a:rPr lang="en-US" altLang="en-US" sz="2177">
                <a:latin typeface="Arial" panose="020B0604020202020204" pitchFamily="34" charset="0"/>
              </a:rPr>
              <a:t> by the JVM, preventing common memory allocation issues.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177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2183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83A97-0024-AA69-6B36-A5032EDFC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B6E5-000F-EA68-DD44-D6DA49A1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Creating </a:t>
            </a:r>
            <a:r>
              <a:rPr lang="en-IN" b="1" dirty="0" err="1"/>
              <a:t>StringBuffer</a:t>
            </a:r>
            <a:r>
              <a:rPr lang="en-IN" b="1" dirty="0"/>
              <a:t> Objects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B972A-0A69-EB27-170E-025813922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2. Empty Constructor (Default Capacity)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0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20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20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sb</a:t>
            </a:r>
            <a:r>
              <a:rPr lang="en-IN" sz="20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= new </a:t>
            </a:r>
            <a:r>
              <a:rPr lang="en-IN" sz="20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20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();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Creates an empty </a:t>
            </a:r>
            <a:r>
              <a:rPr lang="en-IN" sz="20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Default capacity = </a:t>
            </a: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16 characters</a:t>
            </a:r>
            <a:r>
              <a:rPr lang="en-IN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Expands automatically if needed.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9111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0077D-061B-257E-ADDA-11D6269A7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D6D7-65C3-FDC7-7A12-A377C6EEC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Creating </a:t>
            </a:r>
            <a:r>
              <a:rPr lang="en-IN" b="1" dirty="0" err="1"/>
              <a:t>StringBuffer</a:t>
            </a:r>
            <a:r>
              <a:rPr lang="en-IN" b="1" dirty="0"/>
              <a:t> Objects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432B4-02B0-D0CD-A791-67EDA78C0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3 .With Defined Capacity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sb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= new 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(50);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Creates an empty 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with </a:t>
            </a:r>
            <a:r>
              <a:rPr lang="en-IN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capacity = 50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Can still expand beyond 50 characters.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28011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C56E-60C4-1A2B-13EF-5A7A5BA5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Data into </a:t>
            </a:r>
            <a:r>
              <a:rPr lang="en-IN" dirty="0" err="1"/>
              <a:t>StringBuffer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BA843-1E13-EEA8-2AA8-57447A66E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Use methods to insert or append data:</a:t>
            </a:r>
          </a:p>
          <a:p>
            <a:pPr lvl="0"/>
            <a:r>
              <a:rPr lang="en-IN" dirty="0" err="1"/>
              <a:t>sb.append</a:t>
            </a:r>
            <a:r>
              <a:rPr lang="en-IN" dirty="0"/>
              <a:t>("Hello");   // Adds "Hello" to </a:t>
            </a:r>
            <a:r>
              <a:rPr lang="en-IN" dirty="0" err="1"/>
              <a:t>sb</a:t>
            </a:r>
            <a:r>
              <a:rPr lang="en-IN" dirty="0"/>
              <a:t>  </a:t>
            </a:r>
          </a:p>
          <a:p>
            <a:pPr lvl="0"/>
            <a:r>
              <a:rPr lang="en-IN" dirty="0" err="1"/>
              <a:t>sb.insert</a:t>
            </a:r>
            <a:r>
              <a:rPr lang="en-IN" dirty="0"/>
              <a:t>(0, "Hi ");  // Inserts "Hi " at index 0  </a:t>
            </a:r>
          </a:p>
          <a:p>
            <a:r>
              <a:rPr lang="en-IN" dirty="0"/>
              <a:t>Since </a:t>
            </a:r>
            <a:r>
              <a:rPr lang="en-IN" dirty="0" err="1"/>
              <a:t>StringBuffer</a:t>
            </a:r>
            <a:r>
              <a:rPr lang="en-IN" dirty="0"/>
              <a:t> is </a:t>
            </a:r>
            <a:r>
              <a:rPr lang="en-IN" b="1" dirty="0"/>
              <a:t>mutable</a:t>
            </a:r>
            <a:r>
              <a:rPr lang="en-IN" dirty="0"/>
              <a:t>, these changes are made </a:t>
            </a:r>
            <a:r>
              <a:rPr lang="en-IN" b="1" dirty="0"/>
              <a:t>inside the same object</a:t>
            </a:r>
            <a:r>
              <a:rPr lang="en-IN" dirty="0"/>
              <a:t>, not a new one</a:t>
            </a:r>
          </a:p>
        </p:txBody>
      </p:sp>
    </p:spTree>
    <p:extLst>
      <p:ext uri="{BB962C8B-B14F-4D97-AF65-F5344CB8AC3E}">
        <p14:creationId xmlns:p14="http://schemas.microsoft.com/office/powerpoint/2010/main" val="9837423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91F5B-A1B7-907B-7A89-F9F7B42B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StringBuffer</a:t>
            </a:r>
            <a:r>
              <a:rPr lang="en-IN" b="1" dirty="0"/>
              <a:t> Methods (1/4)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249BC-B42E-727A-3DD6-F6A0CDB0F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1. append(x)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Adds data (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boolean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int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char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etc.) at the </a:t>
            </a:r>
            <a:r>
              <a:rPr lang="en-IN" sz="40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end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of </a:t>
            </a:r>
            <a:r>
              <a:rPr lang="en-IN" sz="4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Example: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sb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= new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("Uni");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sb.append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("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versity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");  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// Result: "University"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2. insert(int </a:t>
            </a:r>
            <a:r>
              <a:rPr lang="en-IN" sz="4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x)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Inserts data at position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Example: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sb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 = new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("Intelligent Person");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sb.insert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(11, "young");  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buNone/>
            </a:pP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// Result: "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Intelligentyoung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 Person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611179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BB3D-87D8-0D63-532E-91B6D5403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StringBuffer</a:t>
            </a:r>
            <a:r>
              <a:rPr lang="en-IN" dirty="0"/>
              <a:t> Methods (2/4)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31DBB-FAB8-2C6D-B2FC-00B193737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3. delete(int </a:t>
            </a:r>
            <a:r>
              <a:rPr lang="en-IN" sz="3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int j)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Removes characters from index 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to 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j-1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Example: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sb.delete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(0,3);  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// "University" → "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versity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"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4. reverse()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Reverses characters in </a:t>
            </a:r>
            <a:r>
              <a:rPr lang="en-IN" sz="28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Example: 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"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abc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"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"cba"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5. </a:t>
            </a:r>
            <a:r>
              <a:rPr lang="en-IN" sz="3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toString</a:t>
            </a: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()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Converts 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StringBuffer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→ 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String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buNone/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Useful to apply </a:t>
            </a:r>
            <a:r>
              <a:rPr lang="en-IN" sz="2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String methods</a:t>
            </a: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64102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F0FA1-7793-98A6-12DB-0C2344A6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StringBuffer</a:t>
            </a:r>
            <a:r>
              <a:rPr lang="en-IN" dirty="0"/>
              <a:t> Methods (3/4)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965CA-5B37-E004-C359-CD228F5AB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6. length()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Returns number of characters.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7. </a:t>
            </a:r>
            <a:r>
              <a:rPr lang="en-IN" sz="3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indexOf</a:t>
            </a: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(String str)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Returns first occurrence index of substring.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Example: 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"This is a book".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indexOf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("is") → 2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8. </a:t>
            </a:r>
            <a:r>
              <a:rPr lang="en-IN" sz="32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lastIndexOf</a:t>
            </a:r>
            <a:r>
              <a:rPr lang="en-IN" sz="3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(String str)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Returns last occurrence index of substring.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buNone/>
            </a:pPr>
            <a:r>
              <a:rPr lang="en-IN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Example: 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"This is a book".</a:t>
            </a:r>
            <a:r>
              <a:rPr lang="en-IN" sz="1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lastIndexOf</a:t>
            </a:r>
            <a:r>
              <a:rPr lang="en-IN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("is") → 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47346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E84B-4DBD-D468-1423-78891C31E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StringBuffer</a:t>
            </a:r>
            <a:r>
              <a:rPr lang="en-IN" dirty="0"/>
              <a:t> Methods (4/4)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226FA-9C9D-D41D-50A5-8ECFB270B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9. replace(int </a:t>
            </a:r>
            <a:r>
              <a:rPr lang="en-IN" sz="4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int j, String str)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Replaces characters from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to 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j-1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with 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str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Example: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sb.replace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(0,4,"Low");  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// "High cost" → "Low cost"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10. substring(int </a:t>
            </a:r>
            <a:r>
              <a:rPr lang="en-IN" sz="4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)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Returns substring from index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to end.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Example: 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"New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Delhi".substring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(4) → "Delhi"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11. substring(int </a:t>
            </a:r>
            <a:r>
              <a:rPr lang="en-IN" sz="44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4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, int j)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Returns substring from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i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 to 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j-1</a:t>
            </a: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.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Mangal" panose="02040503050203030202" pitchFamily="18" charset="0"/>
              </a:rPr>
              <a:t>Example: 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"New </a:t>
            </a:r>
            <a:r>
              <a:rPr lang="en-IN" sz="28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Delhi".substring</a:t>
            </a:r>
            <a:r>
              <a:rPr lang="en-IN" sz="2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Mangal" panose="02040503050203030202" pitchFamily="18" charset="0"/>
              </a:rPr>
              <a:t>(0,3) → "New"</a:t>
            </a:r>
            <a:endParaRPr lang="en-IN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29750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9E2FF-7F0D-79F1-A9C5-AE2827173DD5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11: Introduction to oops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C7EAB01D-5031-8E54-4621-D19DA1C38B6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4AB8-BED8-A1F1-37F0-FDD517AC2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4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: Procedure-Oriented Programming (POP)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EC6DB-DC5A-E1A8-DE7E-13C629827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Examples: </a:t>
            </a: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C, Pascal, Fortran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Programs divided into </a:t>
            </a: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subtasks (functions/procedures)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Main function </a:t>
            </a: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controls execution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of other functions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Emphasis on </a:t>
            </a: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procedures</a:t>
            </a: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rather than data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Known as </a:t>
            </a:r>
            <a:r>
              <a:rPr lang="en-IN" sz="2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Procedure-Oriented Approach</a:t>
            </a:r>
            <a:endParaRPr lang="en-IN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27482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F68D-DEBE-0797-2A4B-4BA771C5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Object-Oriented Programming (OOP)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8129-EB32-374E-3596-8B925DDBF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Examples: </a:t>
            </a:r>
            <a:r>
              <a:rPr lang="en-IN" b="1" dirty="0"/>
              <a:t>C++, Java</a:t>
            </a:r>
            <a:endParaRPr lang="en-IN" dirty="0"/>
          </a:p>
          <a:p>
            <a:pPr lvl="0"/>
            <a:r>
              <a:rPr lang="en-IN" dirty="0"/>
              <a:t>Uses </a:t>
            </a:r>
            <a:r>
              <a:rPr lang="en-IN" b="1" dirty="0"/>
              <a:t>classes and objects</a:t>
            </a:r>
            <a:r>
              <a:rPr lang="en-IN" dirty="0"/>
              <a:t> as building blocks</a:t>
            </a:r>
          </a:p>
          <a:p>
            <a:pPr lvl="0"/>
            <a:r>
              <a:rPr lang="en-IN" dirty="0"/>
              <a:t>A </a:t>
            </a:r>
            <a:r>
              <a:rPr lang="en-IN" b="1" dirty="0"/>
              <a:t>class = data + methods</a:t>
            </a:r>
            <a:r>
              <a:rPr lang="en-IN" dirty="0"/>
              <a:t> to perform tasks</a:t>
            </a:r>
          </a:p>
          <a:p>
            <a:pPr lvl="0"/>
            <a:r>
              <a:rPr lang="en-IN" dirty="0"/>
              <a:t>Tasks divided into </a:t>
            </a:r>
            <a:r>
              <a:rPr lang="en-IN" b="1" dirty="0"/>
              <a:t>modules (classes)</a:t>
            </a:r>
            <a:endParaRPr lang="en-IN" dirty="0"/>
          </a:p>
          <a:p>
            <a:pPr lvl="0"/>
            <a:r>
              <a:rPr lang="en-IN" dirty="0"/>
              <a:t>Each class handles its own responsibilities</a:t>
            </a:r>
          </a:p>
          <a:p>
            <a:pPr lvl="0"/>
            <a:r>
              <a:rPr lang="en-IN" dirty="0"/>
              <a:t>Known as </a:t>
            </a:r>
            <a:r>
              <a:rPr lang="en-IN" b="1" dirty="0"/>
              <a:t>Object-Oriented Approach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445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9C7B-19AE-5C38-2719-770B9A06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Java: Portable and Secure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98B78F-FF94-44C6-9BCC-0237C2499F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3938" y="3778274"/>
            <a:ext cx="13457728" cy="212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Portable:</a:t>
            </a:r>
            <a:r>
              <a:rPr lang="en-US" altLang="en-US" sz="2177">
                <a:latin typeface="Arial" panose="020B0604020202020204" pitchFamily="34" charset="0"/>
              </a:rPr>
              <a:t> Java programs yield the same results on any machine, thanks to its system-independent nature.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Secure:</a:t>
            </a:r>
            <a:r>
              <a:rPr lang="en-US" altLang="en-US" sz="2177">
                <a:latin typeface="Arial" panose="020B0604020202020204" pitchFamily="34" charset="0"/>
              </a:rPr>
              <a:t> Designed to minimize Internet security threats.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Eavesdropping &amp; Tampering:</a:t>
            </a:r>
            <a:r>
              <a:rPr lang="en-US" altLang="en-US" sz="2177">
                <a:latin typeface="Arial" panose="020B0604020202020204" pitchFamily="34" charset="0"/>
              </a:rPr>
              <a:t> Prevented through encryption.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Impersonation:</a:t>
            </a:r>
            <a:r>
              <a:rPr lang="en-US" altLang="en-US" sz="2177">
                <a:latin typeface="Arial" panose="020B0604020202020204" pitchFamily="34" charset="0"/>
              </a:rPr>
              <a:t> Solved with digital signatures.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Viruses:</a:t>
            </a:r>
            <a:r>
              <a:rPr lang="en-US" altLang="en-US" sz="2177">
                <a:latin typeface="Arial" panose="020B0604020202020204" pitchFamily="34" charset="0"/>
              </a:rPr>
              <a:t> JVM verifies byte code before execution, preventing virus threats.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177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7331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2DEF7-EFE4-65F4-DD6F-F2022FCBB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from POP to OOP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31144-9D26-B279-C5A2-EEF20B8D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POP dominated for </a:t>
            </a:r>
            <a:r>
              <a:rPr lang="en-IN" b="1" dirty="0"/>
              <a:t>decades</a:t>
            </a:r>
            <a:endParaRPr lang="en-IN" dirty="0"/>
          </a:p>
          <a:p>
            <a:pPr lvl="0"/>
            <a:r>
              <a:rPr lang="en-IN" b="1" dirty="0"/>
              <a:t>Limitations</a:t>
            </a:r>
            <a:r>
              <a:rPr lang="en-IN" dirty="0"/>
              <a:t> observed with growing software complexity</a:t>
            </a:r>
          </a:p>
          <a:p>
            <a:pPr lvl="0"/>
            <a:r>
              <a:rPr lang="en-IN" dirty="0"/>
              <a:t>Industry moved towards </a:t>
            </a:r>
            <a:r>
              <a:rPr lang="en-IN" b="1" dirty="0"/>
              <a:t>Object-Oriented Approach</a:t>
            </a:r>
            <a:endParaRPr lang="en-IN" dirty="0"/>
          </a:p>
          <a:p>
            <a:pPr lvl="0"/>
            <a:r>
              <a:rPr lang="en-IN" dirty="0"/>
              <a:t>OOP offers better </a:t>
            </a:r>
            <a:r>
              <a:rPr lang="en-IN" b="1" dirty="0"/>
              <a:t>modularity, reusability, and maintainability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5279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436E7-EA67-B144-A87F-36CF2FDD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in Procedure-Oriented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1D743-369B-A21D-C95A-A8EB9AE8A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Focus only on </a:t>
            </a:r>
            <a:r>
              <a:rPr lang="en-IN" b="1" dirty="0"/>
              <a:t>tasks</a:t>
            </a:r>
            <a:r>
              <a:rPr lang="en-IN" dirty="0"/>
              <a:t>, not on reusability</a:t>
            </a:r>
          </a:p>
          <a:p>
            <a:pPr lvl="0"/>
            <a:r>
              <a:rPr lang="en-IN" dirty="0"/>
              <a:t>New tasks = writing </a:t>
            </a:r>
            <a:r>
              <a:rPr lang="en-IN" b="1" dirty="0"/>
              <a:t>new functions</a:t>
            </a:r>
            <a:r>
              <a:rPr lang="en-IN" dirty="0"/>
              <a:t> again</a:t>
            </a:r>
          </a:p>
          <a:p>
            <a:pPr lvl="0"/>
            <a:r>
              <a:rPr lang="en-IN" b="1" dirty="0"/>
              <a:t>Code reusability</a:t>
            </a:r>
            <a:r>
              <a:rPr lang="en-IN" dirty="0"/>
              <a:t> is very limited</a:t>
            </a:r>
          </a:p>
          <a:p>
            <a:r>
              <a:rPr lang="en-IN" dirty="0"/>
              <a:t>System viewed as </a:t>
            </a:r>
            <a:r>
              <a:rPr lang="en-IN" b="1" dirty="0"/>
              <a:t>fragments of tasks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64558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0AA1-40E5-24CD-B251-30FB113E0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Large-Scale Software in POP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8252D-21AE-4D1A-5F95-CF4FCBFBC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Code size grows rapidly (10,000–100,000+ lines)</a:t>
            </a:r>
          </a:p>
          <a:p>
            <a:pPr lvl="0"/>
            <a:r>
              <a:rPr lang="en-IN" dirty="0"/>
              <a:t>Programmers </a:t>
            </a:r>
            <a:r>
              <a:rPr lang="en-IN" b="1" dirty="0"/>
              <a:t>lose control</a:t>
            </a:r>
            <a:r>
              <a:rPr lang="en-IN" dirty="0"/>
              <a:t> over code</a:t>
            </a:r>
          </a:p>
          <a:p>
            <a:pPr lvl="0"/>
            <a:r>
              <a:rPr lang="en-IN" dirty="0"/>
              <a:t>Difficult to </a:t>
            </a:r>
            <a:r>
              <a:rPr lang="en-IN" b="1" dirty="0"/>
              <a:t>debug, extend, or maintain</a:t>
            </a:r>
            <a:endParaRPr lang="en-IN" dirty="0"/>
          </a:p>
          <a:p>
            <a:pPr lvl="0"/>
            <a:r>
              <a:rPr lang="en-IN" dirty="0"/>
              <a:t>Fails in </a:t>
            </a:r>
            <a:r>
              <a:rPr lang="en-IN" b="1" dirty="0"/>
              <a:t>complex systems</a:t>
            </a:r>
            <a:r>
              <a:rPr lang="en-IN" dirty="0"/>
              <a:t> (e.g., satellite control software)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31614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76D17-D877-F319-2A85-4B946219E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 vs. Natural Human Life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B94CE-75EC-3991-1A93-3BC81E43A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POP considered </a:t>
            </a:r>
            <a:r>
              <a:rPr lang="en-IN" b="1" dirty="0"/>
              <a:t>unnatural</a:t>
            </a:r>
            <a:r>
              <a:rPr lang="en-IN" dirty="0"/>
              <a:t> way of programming</a:t>
            </a:r>
          </a:p>
          <a:p>
            <a:pPr lvl="0"/>
            <a:r>
              <a:rPr lang="en-IN" dirty="0"/>
              <a:t>Example: talking naturally vs. imitating someone else</a:t>
            </a:r>
          </a:p>
          <a:p>
            <a:pPr lvl="0"/>
            <a:r>
              <a:rPr lang="en-IN" dirty="0"/>
              <a:t>Programming becomes easy if </a:t>
            </a:r>
            <a:r>
              <a:rPr lang="en-IN" b="1" dirty="0" err="1"/>
              <a:t>modeled</a:t>
            </a:r>
            <a:r>
              <a:rPr lang="en-IN" b="1" dirty="0"/>
              <a:t> on real life</a:t>
            </a:r>
            <a:endParaRPr lang="en-IN" dirty="0"/>
          </a:p>
          <a:p>
            <a:pPr lvl="0"/>
            <a:r>
              <a:rPr lang="en-IN" dirty="0"/>
              <a:t>Human analogy: friends interact, enemies don’t → like objects in code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93411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1207A-C689-1D6B-48D4-C3BA3BE5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Rise of Object-Oriented Approach (OOP)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7E80-E968-8F9F-5ACE-3C75C9744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Need for </a:t>
            </a:r>
            <a:r>
              <a:rPr lang="en-IN" b="1" dirty="0"/>
              <a:t>modular, reusable, and manageable code</a:t>
            </a:r>
            <a:endParaRPr lang="en-IN" dirty="0"/>
          </a:p>
          <a:p>
            <a:pPr lvl="0"/>
            <a:r>
              <a:rPr lang="en-IN" dirty="0"/>
              <a:t>Built around </a:t>
            </a:r>
            <a:r>
              <a:rPr lang="en-IN" b="1" dirty="0"/>
              <a:t>classes</a:t>
            </a:r>
            <a:r>
              <a:rPr lang="en-IN" dirty="0"/>
              <a:t> (reusable modules)</a:t>
            </a:r>
          </a:p>
          <a:p>
            <a:pPr lvl="0"/>
            <a:r>
              <a:rPr lang="en-IN" dirty="0"/>
              <a:t>Suitable for </a:t>
            </a:r>
            <a:r>
              <a:rPr lang="en-IN" b="1" dirty="0"/>
              <a:t>large and complex applications</a:t>
            </a:r>
            <a:endParaRPr lang="en-IN" dirty="0"/>
          </a:p>
          <a:p>
            <a:pPr lvl="0"/>
            <a:r>
              <a:rPr lang="en-IN" dirty="0"/>
              <a:t>Based on single root concept: </a:t>
            </a:r>
            <a:r>
              <a:rPr lang="en-IN" b="1" dirty="0"/>
              <a:t>Object</a:t>
            </a:r>
            <a:endParaRPr lang="en-IN" dirty="0"/>
          </a:p>
          <a:p>
            <a:pPr lvl="1"/>
            <a:r>
              <a:rPr lang="en-IN" dirty="0"/>
              <a:t>Everything in real life = object (humans, animals, things)</a:t>
            </a:r>
          </a:p>
          <a:p>
            <a:pPr lvl="0"/>
            <a:r>
              <a:rPr lang="en-IN" dirty="0"/>
              <a:t>Programming with this concept = </a:t>
            </a:r>
            <a:r>
              <a:rPr lang="en-IN" b="1" dirty="0"/>
              <a:t>Object-Oriented Programming System (OOPS)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46927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D538-D80F-3E9B-0553-66D64FA8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8: Features of Object-Oriented Programming System (OOPS)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E6536-4C98-B2ED-0B85-52FEC042D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Class/Object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– Basic building blocks of OOP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Encapsulation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– Wrapping data &amp; methods together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Abstraction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– Hiding implementation details, showing only essentials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Inheritance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– Reusing code by creating new classes from existing ones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Polymorphism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– Same function/method behaves differently in different contexts</a:t>
            </a:r>
          </a:p>
        </p:txBody>
      </p:sp>
    </p:spTree>
    <p:extLst>
      <p:ext uri="{BB962C8B-B14F-4D97-AF65-F5344CB8AC3E}">
        <p14:creationId xmlns:p14="http://schemas.microsoft.com/office/powerpoint/2010/main" val="129952493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3FD0-7A9D-721C-9D8C-AE53C78F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nl-NL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9: Object in 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BDFBF-F404-8A9A-AC5D-8FBBA1190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An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object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is anything that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physically exists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in the real world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Examples: </a:t>
            </a:r>
            <a:r>
              <a:rPr lang="en-IN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Table, Car, Dog, Person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Not objects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: thoughts, ideas, imagination (no physical existence)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Every object has: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Properties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→ represented as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variables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(e.g., name, age)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Actions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→ represented as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methods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(e.g., talking, walking)</a:t>
            </a:r>
          </a:p>
        </p:txBody>
      </p:sp>
    </p:spTree>
    <p:extLst>
      <p:ext uri="{BB962C8B-B14F-4D97-AF65-F5344CB8AC3E}">
        <p14:creationId xmlns:p14="http://schemas.microsoft.com/office/powerpoint/2010/main" val="36921156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2BC8-91AB-F35C-728F-289C957D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Slide 10: Class in 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333E0-6475-078C-93A7-50C5ED1409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0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A </a:t>
            </a:r>
            <a:r>
              <a:rPr lang="en-US" b="1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class</a:t>
            </a:r>
            <a:r>
              <a:rPr lang="en-US" b="0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is a </a:t>
            </a:r>
            <a:r>
              <a:rPr lang="en-US" b="1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model or blueprint</a:t>
            </a:r>
            <a:r>
              <a:rPr lang="en-US" b="0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for creating objects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Class itself does </a:t>
            </a:r>
            <a:r>
              <a:rPr lang="en-US" b="1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not exist physically</a:t>
            </a:r>
          </a:p>
          <a:p>
            <a:pPr marR="0" lvl="0" rtl="0"/>
            <a:r>
              <a:rPr lang="en-US" b="0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Objects are </a:t>
            </a:r>
            <a:r>
              <a:rPr lang="en-US" b="1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instances of a class</a:t>
            </a:r>
          </a:p>
          <a:p>
            <a:pPr marR="0" lvl="0" rtl="0"/>
            <a:r>
              <a:rPr lang="en-IN" b="0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Example:</a:t>
            </a:r>
          </a:p>
          <a:p>
            <a:pPr marR="0" lvl="0" rtl="0"/>
            <a:r>
              <a:rPr lang="en-IN" b="0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Class = </a:t>
            </a:r>
            <a:r>
              <a:rPr lang="en-IN" b="1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Person</a:t>
            </a:r>
          </a:p>
          <a:p>
            <a:pPr marR="0" lvl="0" rtl="0"/>
            <a:r>
              <a:rPr lang="en-IN" b="0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Objects = </a:t>
            </a:r>
            <a:r>
              <a:rPr lang="en-IN" b="1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Raju, Ravi, Sita</a:t>
            </a:r>
            <a:endParaRPr lang="en-IN" b="0" i="0" u="none" strike="noStrike" kern="100" baseline="0" dirty="0">
              <a:solidFill>
                <a:srgbClr val="2F5496"/>
              </a:solidFill>
              <a:latin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6193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7339A-3356-778A-5215-041A847EC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11: Class vs. Object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76E36-6476-54F8-E35B-CD030F9D7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= Blueprint (e.g., “Shirt design”, “Flower”, “Car”)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Object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= Real instance (e.g., “Stitched Shirt”, “Rose”, “Maruti”)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can exist without objects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Object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cannot exist without a class</a:t>
            </a:r>
          </a:p>
        </p:txBody>
      </p:sp>
    </p:spTree>
    <p:extLst>
      <p:ext uri="{BB962C8B-B14F-4D97-AF65-F5344CB8AC3E}">
        <p14:creationId xmlns:p14="http://schemas.microsoft.com/office/powerpoint/2010/main" val="35599086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493D-518E-856F-6129-0C167B0C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12: Real-Life Analogies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263B6-96D3-E68C-A9BB-82339D47D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Tailor &amp; Shirt: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Design/plan = Class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Stitched shirts = Objects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Cloth = Memory (JVM allocates heap memory for objects)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Examples: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Table, Chair, Cot = Objects of class Furniture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Maruti, Santro, Benz = Objects of class Car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Red, Blue, Green = Objects of class Color</a:t>
            </a:r>
          </a:p>
        </p:txBody>
      </p:sp>
    </p:spTree>
    <p:extLst>
      <p:ext uri="{BB962C8B-B14F-4D97-AF65-F5344CB8AC3E}">
        <p14:creationId xmlns:p14="http://schemas.microsoft.com/office/powerpoint/2010/main" val="1780841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50EB-9AA8-981A-F7B7-1A25F7936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Java Virtual Machine (JVM)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741B81-E3C1-7DA0-2DD9-061B3780CB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30298" y="1417956"/>
            <a:ext cx="10769819" cy="2791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Function:</a:t>
            </a:r>
            <a:r>
              <a:rPr lang="en-US" altLang="en-US" sz="2177" dirty="0">
                <a:latin typeface="Arial" panose="020B0604020202020204" pitchFamily="34" charset="0"/>
              </a:rPr>
              <a:t> Responsible for converting Java byte code into machine code that can be executed by a microprocessor.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Architecture:</a:t>
            </a:r>
            <a:r>
              <a:rPr lang="en-US" altLang="en-US" sz="2177" dirty="0">
                <a:latin typeface="Arial" panose="020B0604020202020204" pitchFamily="34" charset="0"/>
              </a:rPr>
              <a:t> Includes several components.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Class Loader Subsystem:</a:t>
            </a:r>
            <a:r>
              <a:rPr lang="en-US" altLang="en-US" sz="2177" dirty="0">
                <a:latin typeface="Arial" panose="020B0604020202020204" pitchFamily="34" charset="0"/>
              </a:rPr>
              <a:t> Loads, verifies, and allocates memory for class files.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Runtime Data Areas:</a:t>
            </a:r>
            <a:r>
              <a:rPr lang="en-US" altLang="en-US" sz="2177" dirty="0">
                <a:latin typeface="Arial" panose="020B0604020202020204" pitchFamily="34" charset="0"/>
              </a:rPr>
              <a:t> Memory areas used to store data and results during program execution (Method Area, Heap, Java Stacks).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Execution Engine:</a:t>
            </a:r>
            <a:r>
              <a:rPr lang="en-US" altLang="en-US" sz="2177" dirty="0">
                <a:latin typeface="Arial" panose="020B0604020202020204" pitchFamily="34" charset="0"/>
              </a:rPr>
              <a:t> Contains the Interpreter and JIT (Just In Time) compiler.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177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7034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C689A-1932-86AD-B9C7-DAED9742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13: Creating Classes in 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EC787-EF62-C716-0A1B-A34296C40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A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is created using the keyword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A class defines:</a:t>
            </a:r>
          </a:p>
          <a:p>
            <a:pPr marR="0" lvl="0" rtl="0"/>
            <a:r>
              <a:rPr lang="en-IN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Properties (variables)</a:t>
            </a:r>
          </a:p>
          <a:p>
            <a:pPr marR="0" lvl="0" rtl="0"/>
            <a:r>
              <a:rPr lang="en-IN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Actions (methods)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Example: </a:t>
            </a:r>
            <a:r>
              <a:rPr lang="en-IN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Person class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 Person {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private String name;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private int age;</a:t>
            </a:r>
          </a:p>
          <a:p>
            <a:pPr marR="0" lvl="0" rtl="0"/>
            <a:endParaRPr lang="en-IN" b="0" i="0" u="none" strike="noStrike" kern="100" baseline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public void talk() {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    System.out.println("Hello, I am " + name);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}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232566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46BA-71C5-C143-621D-F79A12C0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14: Creating Objects in 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852BD-2032-D6AB-178B-629AB24EA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Objects are created using the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new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keyword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Example: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Person raju = new Person();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Person sita = new Person();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 code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→ stored in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JVM’s method area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Objects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→ stored in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heap memory</a:t>
            </a:r>
            <a:endParaRPr lang="en-US" b="0" i="0" u="none" strike="noStrike" kern="100" baseline="0">
              <a:solidFill>
                <a:srgbClr val="2F5496"/>
              </a:solidFill>
              <a:latin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2720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1230E-AECD-2ECB-D603-15EB225C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15: Accessing Methods &amp; Encapsulation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ADAA1-6979-C3ED-456E-A56AFF2B4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Variables declared as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private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→ cannot be accessed directly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Public methods allow controlled access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Example: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raju.talk();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Ensures </a:t>
            </a:r>
            <a:r>
              <a:rPr lang="en-IN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data security &amp; encapsulation</a:t>
            </a:r>
            <a:endParaRPr lang="en-IN" b="0" i="0" u="none" strike="noStrike" kern="100" baseline="0">
              <a:solidFill>
                <a:srgbClr val="2F5496"/>
              </a:solidFill>
              <a:latin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9872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14612-B972-95A9-AD71-D25E0BFF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16: Abstraction in 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23B2C-9D62-CFEA-5E01-50A8D994A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Definition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: Hiding unnecessary details and exposing only essential information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User interacts only with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relevant data/methods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Provides a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clear and simple view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of the system</a:t>
            </a:r>
          </a:p>
        </p:txBody>
      </p:sp>
    </p:spTree>
    <p:extLst>
      <p:ext uri="{BB962C8B-B14F-4D97-AF65-F5344CB8AC3E}">
        <p14:creationId xmlns:p14="http://schemas.microsoft.com/office/powerpoint/2010/main" val="14962354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3DF1C-C16B-4221-61EE-61D7A4F8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17: Real-Life Examples of Abstraction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74128-D006-AF99-DF61-ACBDC13C1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Car: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Driver knows how to drive → not engine design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Engine &amp; parts hidden under the hood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Bank System: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Clerk sees: Account no., Name, Balance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Manager sees: Staff salaries, Loans, Profits</a:t>
            </a:r>
          </a:p>
        </p:txBody>
      </p:sp>
    </p:spTree>
    <p:extLst>
      <p:ext uri="{BB962C8B-B14F-4D97-AF65-F5344CB8AC3E}">
        <p14:creationId xmlns:p14="http://schemas.microsoft.com/office/powerpoint/2010/main" val="37834905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F288-9E64-E1E4-CB19-88F79F87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18: Advantages of Abstraction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9DE5CF-D76F-6B24-F73E-9D264459D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Simplifies usage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→ user sees only what is needed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Different users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get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different views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of the same data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Prevents confusion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with unnecessary details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Supports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data security &amp; controlled access</a:t>
            </a:r>
            <a:endParaRPr lang="en-US" b="0" i="0" u="none" strike="noStrike" kern="100" baseline="0">
              <a:solidFill>
                <a:srgbClr val="2F5496"/>
              </a:solidFill>
              <a:latin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9728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B58C1-3CA2-65D8-C26F-3940D35D0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19: Inheritance in 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671AD-57AB-C128-2BDB-5087452E4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Definition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: Creating new classes from existing ones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New class acquires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variables + methods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of existing class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Example from nature: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Children inherit qualities of parents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Superclass (Parent Class)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→ Original class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Subclass (Child Class)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→ Derived class</a:t>
            </a:r>
          </a:p>
        </p:txBody>
      </p:sp>
    </p:spTree>
    <p:extLst>
      <p:ext uri="{BB962C8B-B14F-4D97-AF65-F5344CB8AC3E}">
        <p14:creationId xmlns:p14="http://schemas.microsoft.com/office/powerpoint/2010/main" val="39750515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1B2BA-A8AF-AA5A-E5B1-F8EE47495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20: Advantages of Inheritance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6286C-39E8-5C96-9636-D09DC77E8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IN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Code Reusability</a:t>
            </a:r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→ avoid rewriting same code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Easy creation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of new classes (built on existing ones)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Better code management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through hierarchy &amp; modularity</a:t>
            </a:r>
          </a:p>
        </p:txBody>
      </p:sp>
    </p:spTree>
    <p:extLst>
      <p:ext uri="{BB962C8B-B14F-4D97-AF65-F5344CB8AC3E}">
        <p14:creationId xmlns:p14="http://schemas.microsoft.com/office/powerpoint/2010/main" val="28113796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40A3-2E4A-C069-849C-A002A0AA2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21: Example – Inheritance in 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E2596-2817-801D-1FF2-28BD32E26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 A {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protected int a, b;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void method1() {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    System.out.println("From Class A");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}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}</a:t>
            </a:r>
          </a:p>
          <a:p>
            <a:pPr marR="0" lvl="0" rtl="0"/>
            <a:endParaRPr lang="en-IN" b="0" i="0" u="none" strike="noStrike" kern="100" baseline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 B extends A {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int c;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void method2() {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    System.out.println("From Class B");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}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}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 B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inherits variables a, b and method method1() from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 A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 B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also has its own variable c and method method2()</a:t>
            </a:r>
          </a:p>
        </p:txBody>
      </p:sp>
    </p:spTree>
    <p:extLst>
      <p:ext uri="{BB962C8B-B14F-4D97-AF65-F5344CB8AC3E}">
        <p14:creationId xmlns:p14="http://schemas.microsoft.com/office/powerpoint/2010/main" val="365859132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70C8-2B5E-E40B-932E-7E891F72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Slide 22: Polymorphism in 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DF3DE-9739-F785-8EAE-C6E5047AF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Meaning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: “Poly” = many, “Morphos” = forms → </a:t>
            </a:r>
            <a:r>
              <a:rPr lang="en-US" b="0" i="1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many forms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Ability of a method/variable to behave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differently based on object type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A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single method call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can perform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different tasks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Provides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flexibility &amp; simplicity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in programming</a:t>
            </a:r>
          </a:p>
        </p:txBody>
      </p:sp>
    </p:spTree>
    <p:extLst>
      <p:ext uri="{BB962C8B-B14F-4D97-AF65-F5344CB8AC3E}">
        <p14:creationId xmlns:p14="http://schemas.microsoft.com/office/powerpoint/2010/main" val="2739908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19D2-C41B-CC82-3AFD-585418EF4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jvm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F97337-F192-1E06-9AF2-C888616A0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161" y="1749310"/>
            <a:ext cx="6066817" cy="497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419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9149B-8598-7F27-9C10-DBDDA742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 Example – Polymorphism in 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66649-6337-8ACC-3D9A-B9A307765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 One {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void calculate() {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    System.out.println("Square");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}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}</a:t>
            </a:r>
          </a:p>
          <a:p>
            <a:pPr marR="0" lvl="0" rtl="0"/>
            <a:endParaRPr lang="en-IN" b="0" i="0" u="none" strike="noStrike" kern="100" baseline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class Two extends One {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void calculate() {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    System.out.println("Cube");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   }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}</a:t>
            </a:r>
          </a:p>
          <a:p>
            <a:pPr marR="0" lvl="0" rtl="0"/>
            <a:endParaRPr lang="en-IN" b="0" i="0" u="none" strike="noStrike" kern="100" baseline="0">
              <a:solidFill>
                <a:srgbClr val="2F5496"/>
              </a:solidFill>
              <a:latin typeface="Calibri Light" panose="020F0302020204030204" pitchFamily="34" charset="0"/>
            </a:endParaRP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One ref;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ref = new One();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ref.calculate();   // Square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ref = new Two();</a:t>
            </a:r>
          </a:p>
          <a:p>
            <a:pPr marR="0" lvl="0" rtl="0"/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ref.calculate();   // Cube</a:t>
            </a:r>
          </a:p>
          <a:p>
            <a:pPr marR="0" lvl="0" rtl="0"/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Same method call → </a:t>
            </a:r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different outputs</a:t>
            </a:r>
            <a:endParaRPr lang="en-US" b="0" i="0" u="none" strike="noStrike" kern="100" baseline="0">
              <a:solidFill>
                <a:srgbClr val="2F5496"/>
              </a:solidFill>
              <a:latin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292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1F62D-60D0-C6ED-F28A-E4A5E0EB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0" i="0" u="none" strike="noStrike" kern="100" baseline="0" dirty="0">
                <a:solidFill>
                  <a:srgbClr val="2F5496"/>
                </a:solidFill>
                <a:latin typeface="Calibri Light" panose="020F0302020204030204" pitchFamily="34" charset="0"/>
              </a:rPr>
              <a:t>Advantages of Polymorphism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AC8E9-DC7D-EAE3-4B2D-E832C0141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IN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Code Reusability</a:t>
            </a:r>
            <a:r>
              <a:rPr lang="en-IN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– same interface, different implementation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Flexibility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– write general methods, use them in many contexts</a:t>
            </a:r>
          </a:p>
          <a:p>
            <a:pPr marR="0" lvl="0" rtl="0"/>
            <a:r>
              <a:rPr lang="en-US" b="1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Extensibility</a:t>
            </a:r>
            <a:r>
              <a:rPr lang="en-US" b="0" i="0" u="none" strike="noStrike" kern="100" baseline="0">
                <a:solidFill>
                  <a:srgbClr val="2F5496"/>
                </a:solidFill>
                <a:latin typeface="Calibri Light" panose="020F0302020204030204" pitchFamily="34" charset="0"/>
              </a:rPr>
              <a:t> – new classes can define their own behavior easily</a:t>
            </a:r>
          </a:p>
        </p:txBody>
      </p:sp>
    </p:spTree>
    <p:extLst>
      <p:ext uri="{BB962C8B-B14F-4D97-AF65-F5344CB8AC3E}">
        <p14:creationId xmlns:p14="http://schemas.microsoft.com/office/powerpoint/2010/main" val="275768931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32C36-31E3-BC22-6AED-6D4432128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BBE81-B410-32B1-5C98-250A62377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49672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588F6-1478-2A8D-1864-1149F7D64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FD78-0716-C0C2-9B20-A8AB18DC1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4907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92E60-6146-CC21-B008-23268AF0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C1D62-4893-E70E-ECBB-85DABC097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410284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3F35-063E-4770-95BA-FACC1F26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A5505-E496-0ECF-53A1-5825C7FE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17627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D6BF-10CD-39F7-7DA6-FFD7DFCB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FD9D0-49D6-B042-C023-0EAD3E36E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54177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F34D-B32E-D723-BF9A-EFEA383F5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053DD-9546-3F00-34CE-1A6ECC880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3341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8F49-34F1-647E-5FB7-ED79798C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21D15-54E5-8F32-5043-442E73447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83024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D6CD5-95E1-776D-8FC2-9F2F445D954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12: Classes and objects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EDF81F18-EF03-EBB4-90DC-6805BB9CCA3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547E9-B517-27C5-F09B-0C57B86D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JVM Execution: Interpreter vs. JIT Compiler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FAE1C2-4C6A-44A1-8F26-50A074A1BF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3939" y="4280815"/>
            <a:ext cx="18075724" cy="111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Interpreter:</a:t>
            </a:r>
            <a:r>
              <a:rPr lang="en-US" altLang="en-US" sz="2177">
                <a:latin typeface="Arial" panose="020B0604020202020204" pitchFamily="34" charset="0"/>
              </a:rPr>
              <a:t> Converts byte code instructions into machine code one at a time. This is efficient for non-repetitive code.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JIT Compiler:</a:t>
            </a:r>
            <a:r>
              <a:rPr lang="en-US" altLang="en-US" sz="2177">
                <a:latin typeface="Arial" panose="020B0604020202020204" pitchFamily="34" charset="0"/>
              </a:rPr>
              <a:t> Converts frequently executed code blocks (</a:t>
            </a:r>
            <a:r>
              <a:rPr lang="en-US" altLang="en-US" sz="2177" b="1">
                <a:latin typeface="Arial" panose="020B0604020202020204" pitchFamily="34" charset="0"/>
              </a:rPr>
              <a:t>hotspots</a:t>
            </a:r>
            <a:r>
              <a:rPr lang="en-US" altLang="en-US" sz="2177">
                <a:latin typeface="Arial" panose="020B0604020202020204" pitchFamily="34" charset="0"/>
              </a:rPr>
              <a:t>) into optimized machine code. This significantly increases execution speed.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Collaboration:</a:t>
            </a:r>
            <a:r>
              <a:rPr lang="en-US" altLang="en-US" sz="2177">
                <a:latin typeface="Arial" panose="020B0604020202020204" pitchFamily="34" charset="0"/>
              </a:rPr>
              <a:t> Both work simultaneously to provide high performance.</a:t>
            </a:r>
          </a:p>
        </p:txBody>
      </p:sp>
    </p:spTree>
    <p:extLst>
      <p:ext uri="{BB962C8B-B14F-4D97-AF65-F5344CB8AC3E}">
        <p14:creationId xmlns:p14="http://schemas.microsoft.com/office/powerpoint/2010/main" val="354655419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54CC-5B84-4CA9-210D-30D58EB8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Classes and Objects – 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064BE-07BE-5D70-300F-48D0E1AE8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</a:t>
            </a:r>
            <a:r>
              <a:rPr lang="en-IN" b="1" dirty="0"/>
              <a:t>class</a:t>
            </a:r>
            <a:r>
              <a:rPr lang="en-IN" dirty="0"/>
              <a:t> is a blueprint for creating objects.</a:t>
            </a:r>
          </a:p>
          <a:p>
            <a:pPr lvl="0"/>
            <a:r>
              <a:rPr lang="en-IN" dirty="0"/>
              <a:t>Class = </a:t>
            </a:r>
            <a:r>
              <a:rPr lang="en-IN" b="1" dirty="0"/>
              <a:t>variables (properties)</a:t>
            </a:r>
            <a:r>
              <a:rPr lang="en-IN" dirty="0"/>
              <a:t> + </a:t>
            </a:r>
            <a:r>
              <a:rPr lang="en-IN" b="1" dirty="0"/>
              <a:t>methods (actions)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Objects are created from classes and hold instance variables.</a:t>
            </a:r>
          </a:p>
          <a:p>
            <a:pPr lvl="0"/>
            <a:r>
              <a:rPr lang="en-IN" dirty="0"/>
              <a:t>Example: Person class → properties: name, age; actions: talk, walk.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662248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A627-0351-7E33-588C-17F0B5049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Declaring a Class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B013B-71B7-FD06-C1AE-852856505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IN" dirty="0"/>
              <a:t>Keyword: </a:t>
            </a:r>
            <a:r>
              <a:rPr lang="en-IN" b="1" dirty="0"/>
              <a:t>class</a:t>
            </a:r>
            <a:r>
              <a:rPr lang="en-IN" dirty="0"/>
              <a:t> to define a class.</a:t>
            </a:r>
          </a:p>
          <a:p>
            <a:pPr lvl="0"/>
            <a:r>
              <a:rPr lang="en-IN" dirty="0"/>
              <a:t>Inside class: declare </a:t>
            </a:r>
            <a:r>
              <a:rPr lang="en-IN" b="1" dirty="0"/>
              <a:t>instance variables</a:t>
            </a:r>
            <a:r>
              <a:rPr lang="en-IN" dirty="0"/>
              <a:t> + </a:t>
            </a:r>
            <a:r>
              <a:rPr lang="en-IN" b="1" dirty="0"/>
              <a:t>methods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Example:</a:t>
            </a:r>
          </a:p>
          <a:p>
            <a:pPr lvl="0"/>
            <a:r>
              <a:rPr lang="en-IN" dirty="0"/>
              <a:t>class Person {</a:t>
            </a:r>
          </a:p>
          <a:p>
            <a:pPr lvl="0"/>
            <a:r>
              <a:rPr lang="en-IN" dirty="0"/>
              <a:t>    String name;</a:t>
            </a:r>
          </a:p>
          <a:p>
            <a:pPr lvl="0"/>
            <a:r>
              <a:rPr lang="en-IN" dirty="0"/>
              <a:t>    int age;</a:t>
            </a:r>
          </a:p>
          <a:p>
            <a:pPr lvl="0"/>
            <a:r>
              <a:rPr lang="en-IN" dirty="0"/>
              <a:t>    void talk() {</a:t>
            </a:r>
          </a:p>
          <a:p>
            <a:pPr lvl="0"/>
            <a:r>
              <a:rPr lang="en-IN" dirty="0"/>
              <a:t>        </a:t>
            </a:r>
            <a:r>
              <a:rPr lang="en-IN" dirty="0" err="1"/>
              <a:t>System.out.println</a:t>
            </a:r>
            <a:r>
              <a:rPr lang="en-IN" dirty="0"/>
              <a:t>("I am Raju, age 22");</a:t>
            </a:r>
          </a:p>
          <a:p>
            <a:pPr lvl="0"/>
            <a:r>
              <a:rPr lang="en-IN" dirty="0"/>
              <a:t>    }</a:t>
            </a:r>
          </a:p>
          <a:p>
            <a:pPr lvl="0"/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011823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DA857-AF77-63D0-7038-E39EED30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Object Creation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ABC89-3FAE-F8EB-C23A-37985327B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Objects are created using the </a:t>
            </a:r>
            <a:r>
              <a:rPr lang="en-IN" sz="1800" b="1" dirty="0"/>
              <a:t>new</a:t>
            </a:r>
            <a:r>
              <a:rPr lang="en-IN" b="1" dirty="0"/>
              <a:t> operator</a:t>
            </a:r>
            <a:r>
              <a:rPr lang="en-IN" dirty="0"/>
              <a:t>.</a:t>
            </a:r>
            <a:endParaRPr lang="en-IN" sz="2400" dirty="0"/>
          </a:p>
          <a:p>
            <a:pPr lvl="0"/>
            <a:r>
              <a:rPr lang="en-IN" dirty="0"/>
              <a:t>Syntax:</a:t>
            </a:r>
            <a:endParaRPr lang="en-IN" sz="2400" dirty="0"/>
          </a:p>
          <a:p>
            <a:pPr lvl="0"/>
            <a:r>
              <a:rPr lang="en-IN" dirty="0"/>
              <a:t>Person Raju = new Person();</a:t>
            </a:r>
            <a:endParaRPr lang="en-IN" sz="3600" dirty="0"/>
          </a:p>
          <a:p>
            <a:pPr lvl="0"/>
            <a:r>
              <a:rPr lang="en-IN" dirty="0"/>
              <a:t>Here:</a:t>
            </a:r>
            <a:endParaRPr lang="en-IN" sz="2400" dirty="0"/>
          </a:p>
          <a:p>
            <a:pPr lvl="1"/>
            <a:r>
              <a:rPr lang="en-IN" sz="1600" dirty="0"/>
              <a:t>Person</a:t>
            </a:r>
            <a:r>
              <a:rPr lang="en-IN" dirty="0"/>
              <a:t> → class name (data type).</a:t>
            </a:r>
            <a:endParaRPr lang="en-IN" sz="2000" dirty="0"/>
          </a:p>
          <a:p>
            <a:pPr lvl="1"/>
            <a:r>
              <a:rPr lang="en-IN" sz="1600" dirty="0"/>
              <a:t>Raju</a:t>
            </a:r>
            <a:r>
              <a:rPr lang="en-IN" dirty="0"/>
              <a:t> → reference variable.</a:t>
            </a:r>
            <a:endParaRPr lang="en-IN" sz="2000" dirty="0"/>
          </a:p>
          <a:p>
            <a:pPr lvl="1"/>
            <a:r>
              <a:rPr lang="en-IN" sz="1600" dirty="0"/>
              <a:t>new Person()</a:t>
            </a:r>
            <a:r>
              <a:rPr lang="en-IN" dirty="0"/>
              <a:t> → creates object in heap.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621866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0609-9F24-1242-4BDD-14417DD2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JVM Memory 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C5153-95A7-AECB-11D3-112B37334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Class code + methods → stored in </a:t>
            </a:r>
            <a:r>
              <a:rPr lang="en-IN" b="1" dirty="0"/>
              <a:t>method area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Objects → stored in </a:t>
            </a:r>
            <a:r>
              <a:rPr lang="en-IN" b="1" dirty="0"/>
              <a:t>heap memory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JVM assigns a </a:t>
            </a:r>
            <a:r>
              <a:rPr lang="en-IN" b="1" dirty="0"/>
              <a:t>unique reference number (hash code)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Reference points to instance variables; methods remain in method area.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63758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97894-8516-94C1-B5B9-9B261372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Hash Code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B37EF-FFEC-1473-7BA4-2EE3B2AEB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Hash code</a:t>
            </a:r>
            <a:r>
              <a:rPr lang="en-IN" dirty="0"/>
              <a:t> = unique identification number for object.</a:t>
            </a:r>
          </a:p>
          <a:p>
            <a:pPr lvl="0"/>
            <a:r>
              <a:rPr lang="en-IN" dirty="0"/>
              <a:t>Created based on </a:t>
            </a:r>
            <a:r>
              <a:rPr lang="en-IN" b="1" dirty="0"/>
              <a:t>object’s memory location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Example:</a:t>
            </a:r>
          </a:p>
          <a:p>
            <a:pPr lvl="0"/>
            <a:r>
              <a:rPr lang="en-IN" dirty="0"/>
              <a:t>Employee e1 = new Employee();</a:t>
            </a:r>
          </a:p>
          <a:p>
            <a:pPr lvl="0"/>
            <a:r>
              <a:rPr lang="en-IN" dirty="0" err="1"/>
              <a:t>System.out.println</a:t>
            </a:r>
            <a:r>
              <a:rPr lang="en-IN" dirty="0"/>
              <a:t>(e1.hashCode());</a:t>
            </a:r>
          </a:p>
          <a:p>
            <a:r>
              <a:rPr lang="en-IN" dirty="0"/>
              <a:t>Each object (except Strings) has a unique hash code</a:t>
            </a:r>
          </a:p>
        </p:txBody>
      </p:sp>
    </p:spTree>
    <p:extLst>
      <p:ext uri="{BB962C8B-B14F-4D97-AF65-F5344CB8AC3E}">
        <p14:creationId xmlns:p14="http://schemas.microsoft.com/office/powerpoint/2010/main" val="24216627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65877-7FA7-5BF3-799A-4AF9B8BA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Default Values of Instance 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7AB53-4DC1-F86A-B0F2-35BD72F17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If not initialized, compiler assigns default values:</a:t>
            </a:r>
            <a:endParaRPr lang="en-IN" sz="2400" dirty="0"/>
          </a:p>
          <a:p>
            <a:pPr lvl="1"/>
            <a:r>
              <a:rPr lang="en-IN" sz="1600" dirty="0"/>
              <a:t>int</a:t>
            </a:r>
            <a:r>
              <a:rPr lang="en-IN" dirty="0"/>
              <a:t> → 0</a:t>
            </a:r>
            <a:endParaRPr lang="en-IN" sz="2000" dirty="0"/>
          </a:p>
          <a:p>
            <a:pPr lvl="1"/>
            <a:r>
              <a:rPr lang="en-IN" sz="1600" dirty="0"/>
              <a:t>float</a:t>
            </a:r>
            <a:r>
              <a:rPr lang="en-IN" dirty="0"/>
              <a:t> → 0.0</a:t>
            </a:r>
            <a:endParaRPr lang="en-IN" sz="2000" dirty="0"/>
          </a:p>
          <a:p>
            <a:pPr lvl="1"/>
            <a:r>
              <a:rPr lang="en-IN" sz="1600" dirty="0" err="1"/>
              <a:t>boolean</a:t>
            </a:r>
            <a:r>
              <a:rPr lang="en-IN" dirty="0"/>
              <a:t> → false</a:t>
            </a:r>
            <a:endParaRPr lang="en-IN" sz="2000" dirty="0"/>
          </a:p>
          <a:p>
            <a:pPr lvl="1"/>
            <a:r>
              <a:rPr lang="en-IN" sz="1600" dirty="0"/>
              <a:t>String</a:t>
            </a:r>
            <a:r>
              <a:rPr lang="en-IN" dirty="0"/>
              <a:t> → null</a:t>
            </a:r>
            <a:endParaRPr lang="en-IN" sz="2000" dirty="0"/>
          </a:p>
          <a:p>
            <a:pPr lvl="0"/>
            <a:r>
              <a:rPr lang="en-IN" dirty="0"/>
              <a:t>Initialization is programmer’s responsibility.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36540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ADB01-D308-433B-4368-14AF968E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Access Specifiers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78A15-6417-83C9-73FA-F580D1755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Control accessibility of class members.</a:t>
            </a:r>
            <a:endParaRPr lang="en-IN" sz="2400" dirty="0"/>
          </a:p>
          <a:p>
            <a:pPr lvl="0"/>
            <a:r>
              <a:rPr lang="en-IN" dirty="0"/>
              <a:t>Four types:</a:t>
            </a:r>
            <a:endParaRPr lang="en-IN" sz="2400" dirty="0"/>
          </a:p>
          <a:p>
            <a:pPr lvl="1"/>
            <a:r>
              <a:rPr lang="en-IN" sz="1600" dirty="0"/>
              <a:t>private</a:t>
            </a:r>
            <a:r>
              <a:rPr lang="en-IN" dirty="0"/>
              <a:t> → accessible only within class.</a:t>
            </a:r>
            <a:endParaRPr lang="en-IN" sz="2000" dirty="0"/>
          </a:p>
          <a:p>
            <a:pPr lvl="1"/>
            <a:r>
              <a:rPr lang="en-IN" sz="1600" dirty="0"/>
              <a:t>public</a:t>
            </a:r>
            <a:r>
              <a:rPr lang="en-IN" dirty="0"/>
              <a:t> → accessible everywhere.</a:t>
            </a:r>
            <a:endParaRPr lang="en-IN" sz="2000" dirty="0"/>
          </a:p>
          <a:p>
            <a:pPr lvl="1"/>
            <a:r>
              <a:rPr lang="en-IN" sz="1600" dirty="0"/>
              <a:t>protected</a:t>
            </a:r>
            <a:r>
              <a:rPr lang="en-IN" dirty="0"/>
              <a:t> → accessible within package &amp; subclasses.</a:t>
            </a:r>
            <a:endParaRPr lang="en-IN" sz="2000" dirty="0"/>
          </a:p>
          <a:p>
            <a:pPr lvl="1"/>
            <a:r>
              <a:rPr lang="en-IN" sz="1600" dirty="0"/>
              <a:t>default</a:t>
            </a:r>
            <a:r>
              <a:rPr lang="en-IN" dirty="0"/>
              <a:t> → accessible within package (no keyword).</a:t>
            </a:r>
            <a:endParaRPr lang="en-IN" sz="2000" dirty="0"/>
          </a:p>
          <a:p>
            <a:r>
              <a:rPr lang="en-IN" dirty="0"/>
              <a:t>Common use: </a:t>
            </a:r>
            <a:r>
              <a:rPr lang="en-IN" b="1" dirty="0"/>
              <a:t>private variables, public methods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43397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53CC9-49F1-A12A-9A89-A4FC5B9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Initialization of Instance 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75A47-D9C6-C9B9-7F96-AD2A80E17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Ways to initialize variables:</a:t>
            </a:r>
          </a:p>
          <a:p>
            <a:pPr lvl="0"/>
            <a:r>
              <a:rPr lang="en-IN" dirty="0"/>
              <a:t>In another class (e.g., Demo).</a:t>
            </a:r>
          </a:p>
          <a:p>
            <a:pPr lvl="0"/>
            <a:r>
              <a:rPr lang="en-IN" dirty="0"/>
              <a:t>Directly inside class.</a:t>
            </a:r>
          </a:p>
          <a:p>
            <a:pPr lvl="0"/>
            <a:r>
              <a:rPr lang="en-IN" dirty="0"/>
              <a:t>Using </a:t>
            </a:r>
            <a:r>
              <a:rPr lang="en-IN" b="1" dirty="0"/>
              <a:t>constructors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With </a:t>
            </a:r>
            <a:r>
              <a:rPr lang="en-IN" b="1" dirty="0"/>
              <a:t>constants (final)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307206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09495-865E-8150-CA64-6BE78FC8C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Constructors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AAB1-CE62-448E-E9AA-83B19BC55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Special method to initialize instance variables.</a:t>
            </a:r>
            <a:endParaRPr lang="en-IN" sz="2400" dirty="0"/>
          </a:p>
          <a:p>
            <a:pPr lvl="0"/>
            <a:r>
              <a:rPr lang="en-IN" b="1" dirty="0"/>
              <a:t>Same name</a:t>
            </a:r>
            <a:r>
              <a:rPr lang="en-IN" dirty="0"/>
              <a:t> as class.</a:t>
            </a:r>
            <a:endParaRPr lang="en-IN" sz="2400" dirty="0"/>
          </a:p>
          <a:p>
            <a:pPr lvl="0"/>
            <a:r>
              <a:rPr lang="en-IN" dirty="0"/>
              <a:t>Called </a:t>
            </a:r>
            <a:r>
              <a:rPr lang="en-IN" b="1" dirty="0"/>
              <a:t>automatically at object creation</a:t>
            </a:r>
            <a:r>
              <a:rPr lang="en-IN" dirty="0"/>
              <a:t>.</a:t>
            </a:r>
            <a:endParaRPr lang="en-IN" sz="2400" dirty="0"/>
          </a:p>
          <a:p>
            <a:pPr lvl="0"/>
            <a:r>
              <a:rPr lang="en-IN" dirty="0"/>
              <a:t>No return type (not even </a:t>
            </a:r>
            <a:r>
              <a:rPr lang="en-IN" sz="1800" dirty="0"/>
              <a:t>void</a:t>
            </a:r>
            <a:r>
              <a:rPr lang="en-IN" dirty="0"/>
              <a:t>).</a:t>
            </a:r>
            <a:endParaRPr lang="en-IN" sz="2400" dirty="0"/>
          </a:p>
          <a:p>
            <a:pPr lvl="0"/>
            <a:r>
              <a:rPr lang="en-IN" dirty="0"/>
              <a:t>Types:</a:t>
            </a:r>
            <a:endParaRPr lang="en-IN" sz="2400" dirty="0"/>
          </a:p>
          <a:p>
            <a:pPr lvl="1"/>
            <a:r>
              <a:rPr lang="en-IN" b="1" dirty="0"/>
              <a:t>Default constructor</a:t>
            </a:r>
            <a:r>
              <a:rPr lang="en-IN" dirty="0"/>
              <a:t> (no parameters).</a:t>
            </a:r>
            <a:endParaRPr lang="en-IN" sz="2000" dirty="0"/>
          </a:p>
          <a:p>
            <a:pPr lvl="1"/>
            <a:r>
              <a:rPr lang="en-IN" b="1" dirty="0"/>
              <a:t>Parameterized constructor</a:t>
            </a:r>
            <a:r>
              <a:rPr lang="en-IN" dirty="0"/>
              <a:t> (takes input values).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39052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1B4D-209F-5231-0BA6-637A3E5D1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Constructor Examples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40ACF-EA06-B488-5A24-D201E3C0F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Default constructor:</a:t>
            </a:r>
          </a:p>
          <a:p>
            <a:pPr lvl="0"/>
            <a:r>
              <a:rPr lang="en-IN" dirty="0"/>
              <a:t>Person() {</a:t>
            </a:r>
          </a:p>
          <a:p>
            <a:pPr lvl="0"/>
            <a:r>
              <a:rPr lang="en-IN" dirty="0"/>
              <a:t>    name = "Raju"; age = 22;</a:t>
            </a:r>
          </a:p>
          <a:p>
            <a:pPr lvl="0"/>
            <a:r>
              <a:rPr lang="en-IN" dirty="0"/>
              <a:t>}</a:t>
            </a:r>
          </a:p>
          <a:p>
            <a:pPr lvl="0"/>
            <a:r>
              <a:rPr lang="en-IN" dirty="0"/>
              <a:t>Parameterized constructor:</a:t>
            </a:r>
          </a:p>
          <a:p>
            <a:pPr lvl="0"/>
            <a:r>
              <a:rPr lang="en-IN" dirty="0"/>
              <a:t>Person(String n, int a) {</a:t>
            </a:r>
          </a:p>
          <a:p>
            <a:pPr lvl="0"/>
            <a:r>
              <a:rPr lang="en-IN" dirty="0"/>
              <a:t>    name = n; age = a;</a:t>
            </a:r>
          </a:p>
          <a:p>
            <a:pPr lvl="0"/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327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B5E8-24AF-ECA7-F823-34408C50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C++ vs. Java: A Comparison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119D51-9C22-C597-3538-6F8394730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3939" y="3610759"/>
            <a:ext cx="18553803" cy="245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Object-Oriented:</a:t>
            </a:r>
            <a:r>
              <a:rPr lang="en-US" altLang="en-US" sz="2177">
                <a:latin typeface="Arial" panose="020B0604020202020204" pitchFamily="34" charset="0"/>
              </a:rPr>
              <a:t> Java is purely object-oriented (requires a class), while C++ is not.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Pointers:</a:t>
            </a:r>
            <a:r>
              <a:rPr lang="en-US" altLang="en-US" sz="2177">
                <a:latin typeface="Arial" panose="020B0604020202020204" pitchFamily="34" charset="0"/>
              </a:rPr>
              <a:t> Not available in Java; they are available in C++.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Memory Management:</a:t>
            </a:r>
            <a:r>
              <a:rPr lang="en-US" altLang="en-US" sz="2177">
                <a:latin typeface="Arial" panose="020B0604020202020204" pitchFamily="34" charset="0"/>
              </a:rPr>
              <a:t> Java's JVM handles memory automatically (garbage collection), while C++ requires the programmer to manage it manually.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Other features:</a:t>
            </a:r>
            <a:endParaRPr lang="en-US" altLang="en-US" sz="2177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>
                <a:latin typeface="Arial" panose="020B0604020202020204" pitchFamily="34" charset="0"/>
              </a:rPr>
              <a:t>Java has no </a:t>
            </a:r>
            <a:r>
              <a:rPr lang="en-US" altLang="en-US" sz="1209">
                <a:latin typeface="Arial Unicode MS"/>
              </a:rPr>
              <a:t>goto</a:t>
            </a:r>
            <a:r>
              <a:rPr lang="en-US" altLang="en-US" sz="726"/>
              <a:t> statement, multiple inheritance, or operator overloading.</a:t>
            </a:r>
            <a:endParaRPr lang="en-US" altLang="en-US" sz="2177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>
                <a:latin typeface="Arial" panose="020B0604020202020204" pitchFamily="34" charset="0"/>
              </a:rPr>
              <a:t>Java has 4 access specifiers (private, public, protected, and default), C++ has 3.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177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444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E425-B1FF-32B5-96E1-465F4A29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Constructor Overloading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F4C98-0210-764E-D397-973AB1894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Writing multiple constructors with </a:t>
            </a:r>
            <a:r>
              <a:rPr lang="en-IN" b="1" dirty="0"/>
              <a:t>same name</a:t>
            </a:r>
            <a:r>
              <a:rPr lang="en-IN" dirty="0"/>
              <a:t> but different parameters.</a:t>
            </a:r>
            <a:endParaRPr lang="en-IN" sz="2400" dirty="0"/>
          </a:p>
          <a:p>
            <a:pPr lvl="0"/>
            <a:r>
              <a:rPr lang="en-IN" dirty="0"/>
              <a:t>Allows flexibility in object creation.</a:t>
            </a:r>
            <a:endParaRPr lang="en-IN" sz="24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1"/>
            <a:r>
              <a:rPr lang="en-IN" sz="1600" dirty="0"/>
              <a:t>Person()</a:t>
            </a:r>
            <a:r>
              <a:rPr lang="en-IN" dirty="0"/>
              <a:t> → default.</a:t>
            </a:r>
            <a:endParaRPr lang="en-IN" sz="2000" dirty="0"/>
          </a:p>
          <a:p>
            <a:pPr lvl="1"/>
            <a:r>
              <a:rPr lang="en-IN" dirty="0"/>
              <a:t>Person(String n, int a)</a:t>
            </a:r>
            <a:r>
              <a:rPr lang="en-IN" sz="3600" dirty="0"/>
              <a:t> → parameterized.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515826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7927-0FF6-5F7F-B390-CB4085E7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Difference – Method vs Constructor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0B445-024A-1C89-699F-56789510E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Constructor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No return type.</a:t>
            </a:r>
            <a:endParaRPr lang="en-IN" sz="2000" dirty="0"/>
          </a:p>
          <a:p>
            <a:pPr lvl="1"/>
            <a:r>
              <a:rPr lang="en-IN" dirty="0"/>
              <a:t>Same name as class.</a:t>
            </a:r>
            <a:endParaRPr lang="en-IN" sz="2000" dirty="0"/>
          </a:p>
          <a:p>
            <a:pPr lvl="1"/>
            <a:r>
              <a:rPr lang="en-IN" dirty="0"/>
              <a:t>Called at object creation.</a:t>
            </a:r>
            <a:endParaRPr lang="en-IN" sz="2000" dirty="0"/>
          </a:p>
          <a:p>
            <a:pPr lvl="0"/>
            <a:r>
              <a:rPr lang="en-IN" b="1" dirty="0"/>
              <a:t>Method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Has return type (or </a:t>
            </a:r>
            <a:r>
              <a:rPr lang="en-IN" sz="1600" dirty="0"/>
              <a:t>void</a:t>
            </a:r>
            <a:r>
              <a:rPr lang="en-IN" dirty="0"/>
              <a:t>).</a:t>
            </a:r>
            <a:endParaRPr lang="en-IN" sz="2000" dirty="0"/>
          </a:p>
          <a:p>
            <a:pPr lvl="1"/>
            <a:r>
              <a:rPr lang="en-IN" dirty="0"/>
              <a:t>Name can be anything.</a:t>
            </a:r>
            <a:endParaRPr lang="en-IN" sz="2000" dirty="0"/>
          </a:p>
          <a:p>
            <a:pPr lvl="1"/>
            <a:r>
              <a:rPr lang="en-IN" dirty="0"/>
              <a:t>Called explicitly by object.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77421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F6A9-991A-0211-1904-86367642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Using Methods in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F5D25-88DB-A465-5E96-A1D20EFDE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Methods operate on instance variables.</a:t>
            </a:r>
            <a:endParaRPr lang="en-IN" sz="24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1"/>
            <a:r>
              <a:rPr lang="en-IN" sz="1600" dirty="0"/>
              <a:t>accept()</a:t>
            </a:r>
            <a:r>
              <a:rPr lang="en-IN" dirty="0"/>
              <a:t> → take input.</a:t>
            </a:r>
            <a:endParaRPr lang="en-IN" sz="2000" dirty="0"/>
          </a:p>
          <a:p>
            <a:pPr lvl="1"/>
            <a:r>
              <a:rPr lang="en-IN" sz="1600" dirty="0"/>
              <a:t>check()</a:t>
            </a:r>
            <a:r>
              <a:rPr lang="en-IN" dirty="0"/>
              <a:t> → process data (e.g., check age).</a:t>
            </a:r>
            <a:endParaRPr lang="en-IN" sz="2000" dirty="0"/>
          </a:p>
          <a:p>
            <a:pPr lvl="0"/>
            <a:r>
              <a:rPr lang="en-IN" dirty="0"/>
              <a:t>Methods increase code reusability.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90471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78E44-4716-06C8-BF67-543B1D3F2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: Example – Command Line Arguments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9573D-C62A-339E-4DFC-12F2E9CA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Initialize object using input from command line.</a:t>
            </a:r>
          </a:p>
          <a:p>
            <a:pPr lvl="0"/>
            <a:r>
              <a:rPr lang="en-IN" dirty="0"/>
              <a:t>Example:</a:t>
            </a:r>
          </a:p>
          <a:p>
            <a:pPr lvl="0"/>
            <a:r>
              <a:rPr lang="en-IN" dirty="0"/>
              <a:t>Person p = new Person(</a:t>
            </a:r>
            <a:r>
              <a:rPr lang="en-IN" dirty="0" err="1"/>
              <a:t>args</a:t>
            </a:r>
            <a:r>
              <a:rPr lang="en-IN" dirty="0"/>
              <a:t>[0], </a:t>
            </a:r>
            <a:r>
              <a:rPr lang="en-IN" dirty="0" err="1"/>
              <a:t>Integer.parseInt</a:t>
            </a:r>
            <a:r>
              <a:rPr lang="en-IN" dirty="0"/>
              <a:t>(</a:t>
            </a:r>
            <a:r>
              <a:rPr lang="en-IN" dirty="0" err="1"/>
              <a:t>args</a:t>
            </a:r>
            <a:r>
              <a:rPr lang="en-IN" dirty="0"/>
              <a:t>[1]));</a:t>
            </a:r>
          </a:p>
          <a:p>
            <a:pPr lvl="0"/>
            <a:r>
              <a:rPr lang="en-IN" dirty="0"/>
              <a:t>Allows dynamic object initialization.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868759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28E7A-63A5-DAAF-E90A-11D06F8B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D8819-3F35-501A-082F-E8A699652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740673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387E-7949-721B-B1CA-BAE68A0EC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B0E9-27D0-4554-4C15-24D823FD9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0783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6051-2FC4-B79D-BAEB-4D1B9EC6B3D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13: Methods in java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9F41E40A-7D68-B16C-4FEE-234BF7B105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53A69-CBA1-EE34-862A-DFAFE9A74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Methods in Java – 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4EE6-3165-893B-74CF-1AF223D4E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method = group of statements performing a task</a:t>
            </a:r>
            <a:endParaRPr lang="en-IN" sz="2400" dirty="0"/>
          </a:p>
          <a:p>
            <a:pPr lvl="0"/>
            <a:r>
              <a:rPr lang="en-IN" dirty="0"/>
              <a:t>Tasks may include: calculation, processing data, generating reports</a:t>
            </a:r>
            <a:endParaRPr lang="en-IN" sz="2400" dirty="0"/>
          </a:p>
          <a:p>
            <a:pPr lvl="0"/>
            <a:r>
              <a:rPr lang="en-IN" dirty="0"/>
              <a:t>Methods have 2 parts:</a:t>
            </a:r>
            <a:endParaRPr lang="en-IN" sz="2400" dirty="0"/>
          </a:p>
          <a:p>
            <a:pPr lvl="1"/>
            <a:r>
              <a:rPr lang="en-IN" b="1" dirty="0"/>
              <a:t>Method header / prototype</a:t>
            </a:r>
            <a:endParaRPr lang="en-IN" sz="2000" dirty="0"/>
          </a:p>
          <a:p>
            <a:pPr lvl="1"/>
            <a:r>
              <a:rPr lang="en-IN" b="1" dirty="0"/>
              <a:t>Method body</a:t>
            </a:r>
            <a:endParaRPr lang="en-IN" sz="2000" dirty="0"/>
          </a:p>
          <a:p>
            <a:pPr lvl="0"/>
            <a:r>
              <a:rPr lang="en-IN" dirty="0"/>
              <a:t>Example: </a:t>
            </a:r>
            <a:r>
              <a:rPr lang="en-IN" sz="1800" dirty="0"/>
              <a:t>double sqrt(double </a:t>
            </a:r>
            <a:r>
              <a:rPr lang="en-IN" sz="1800" dirty="0" err="1"/>
              <a:t>num</a:t>
            </a:r>
            <a:r>
              <a:rPr lang="en-IN" sz="1800" dirty="0"/>
              <a:t>)</a:t>
            </a:r>
            <a:r>
              <a:rPr lang="en-IN" dirty="0"/>
              <a:t> → returns square root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975730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EB65A-4162-FC41-927B-BED3330F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 Prototype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A118-2C02-A661-20A8-7867EC9CB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IN" sz="4000" dirty="0"/>
              <a:t>Format: </a:t>
            </a:r>
            <a:r>
              <a:rPr lang="en-IN" dirty="0" err="1"/>
              <a:t>returnType</a:t>
            </a:r>
            <a:r>
              <a:rPr lang="en-IN" dirty="0"/>
              <a:t> </a:t>
            </a:r>
            <a:r>
              <a:rPr lang="en-IN" dirty="0" err="1"/>
              <a:t>methodName</a:t>
            </a:r>
            <a:r>
              <a:rPr lang="en-IN" dirty="0"/>
              <a:t>(parameters)</a:t>
            </a:r>
            <a:endParaRPr lang="en-IN" sz="3600" dirty="0"/>
          </a:p>
          <a:p>
            <a:pPr lvl="0"/>
            <a:r>
              <a:rPr lang="en-IN" b="1" dirty="0"/>
              <a:t>Return type</a:t>
            </a:r>
            <a:r>
              <a:rPr lang="en-IN" dirty="0"/>
              <a:t> = data type of result (e.g., int, double, void)</a:t>
            </a:r>
            <a:endParaRPr lang="en-IN" sz="2400" dirty="0"/>
          </a:p>
          <a:p>
            <a:pPr lvl="0"/>
            <a:r>
              <a:rPr lang="en-IN" b="1" dirty="0"/>
              <a:t>Method name</a:t>
            </a:r>
            <a:r>
              <a:rPr lang="en-IN" dirty="0"/>
              <a:t> = identifier for method</a:t>
            </a:r>
            <a:endParaRPr lang="en-IN" sz="2400" dirty="0"/>
          </a:p>
          <a:p>
            <a:pPr lvl="0"/>
            <a:r>
              <a:rPr lang="en-IN" b="1" dirty="0"/>
              <a:t>Parameters</a:t>
            </a:r>
            <a:r>
              <a:rPr lang="en-IN" dirty="0"/>
              <a:t> = variables receiving data from outside</a:t>
            </a:r>
            <a:endParaRPr lang="en-IN" sz="2400" dirty="0"/>
          </a:p>
          <a:p>
            <a:pPr lvl="0"/>
            <a:r>
              <a:rPr lang="en-IN" dirty="0"/>
              <a:t>Examples:</a:t>
            </a:r>
            <a:endParaRPr lang="en-IN" sz="2400" dirty="0"/>
          </a:p>
          <a:p>
            <a:pPr lvl="1"/>
            <a:r>
              <a:rPr lang="en-IN" sz="1600" dirty="0"/>
              <a:t>void sum()</a:t>
            </a:r>
            <a:r>
              <a:rPr lang="en-IN" dirty="0"/>
              <a:t> – no parameters, no return</a:t>
            </a:r>
            <a:endParaRPr lang="en-IN" sz="2000" dirty="0"/>
          </a:p>
          <a:p>
            <a:pPr lvl="1"/>
            <a:r>
              <a:rPr lang="en-IN" sz="1600" dirty="0"/>
              <a:t>long factorial(int x)</a:t>
            </a:r>
            <a:r>
              <a:rPr lang="en-IN" dirty="0"/>
              <a:t> – returns factorial value</a:t>
            </a:r>
            <a:endParaRPr lang="en-IN" sz="2000" dirty="0"/>
          </a:p>
          <a:p>
            <a:pPr lvl="1"/>
            <a:r>
              <a:rPr lang="en-IN" dirty="0"/>
              <a:t>int[][] </a:t>
            </a:r>
            <a:r>
              <a:rPr lang="en-IN" dirty="0" err="1"/>
              <a:t>matrixSum</a:t>
            </a:r>
            <a:r>
              <a:rPr lang="en-IN" dirty="0"/>
              <a:t>(int a[][], int b[][])</a:t>
            </a:r>
            <a:r>
              <a:rPr lang="en-IN" sz="3600" dirty="0"/>
              <a:t> – returns sum of two matrices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08601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864C-6BBD-258D-E715-7ED00090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 Body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EF72A-701A-6B9B-F722-79E31EA19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Contains logic of the task</a:t>
            </a:r>
          </a:p>
          <a:p>
            <a:pPr lvl="0"/>
            <a:r>
              <a:rPr lang="en-IN" dirty="0"/>
              <a:t>Written inside { } after prototype</a:t>
            </a:r>
          </a:p>
          <a:p>
            <a:pPr lvl="0"/>
            <a:r>
              <a:rPr lang="en-IN" dirty="0"/>
              <a:t>May include variables, loops, conditions</a:t>
            </a:r>
          </a:p>
          <a:p>
            <a:pPr lvl="0"/>
            <a:r>
              <a:rPr lang="en-IN" dirty="0"/>
              <a:t>Use return statement to return values</a:t>
            </a:r>
          </a:p>
          <a:p>
            <a:pPr lvl="0"/>
            <a:r>
              <a:rPr lang="en-IN" dirty="0"/>
              <a:t>A method can </a:t>
            </a:r>
            <a:r>
              <a:rPr lang="en-IN" b="1" dirty="0"/>
              <a:t>only return one value</a:t>
            </a:r>
            <a:endParaRPr lang="en-IN" dirty="0"/>
          </a:p>
          <a:p>
            <a:pPr lvl="0"/>
            <a:r>
              <a:rPr lang="en-IN" dirty="0"/>
              <a:t>Example:</a:t>
            </a:r>
          </a:p>
          <a:p>
            <a:pPr lvl="0"/>
            <a:r>
              <a:rPr lang="en-IN" dirty="0"/>
              <a:t>return x; // valid  </a:t>
            </a:r>
          </a:p>
          <a:p>
            <a:pPr lvl="0"/>
            <a:r>
              <a:rPr lang="en-IN" dirty="0"/>
              <a:t>return x, y; // invalid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115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C7BBB-0A4B-C131-FBBE-0E714C5E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Parts of Java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DC88F5D-C1DF-B9BF-6C82-8312CE0770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13939" y="4280815"/>
            <a:ext cx="19494637" cy="111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Java SE (Standard Edition):</a:t>
            </a:r>
            <a:r>
              <a:rPr lang="en-US" altLang="en-US" sz="2177">
                <a:latin typeface="Arial" panose="020B0604020202020204" pitchFamily="34" charset="0"/>
              </a:rPr>
              <a:t> Contains the basic core classes for developing standard applications and applets.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Java EE (Enterprise Edition):</a:t>
            </a:r>
            <a:r>
              <a:rPr lang="en-US" altLang="en-US" sz="2177">
                <a:latin typeface="Arial" panose="020B0604020202020204" pitchFamily="34" charset="0"/>
              </a:rPr>
              <a:t> Extends Java SE with classes for providing business solutions on a network.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>
                <a:latin typeface="Arial" panose="020B0604020202020204" pitchFamily="34" charset="0"/>
              </a:rPr>
              <a:t>Java ME (Micro Edition):</a:t>
            </a:r>
            <a:r>
              <a:rPr lang="en-US" altLang="en-US" sz="2177">
                <a:latin typeface="Arial" panose="020B0604020202020204" pitchFamily="34" charset="0"/>
              </a:rPr>
              <a:t> Designed for developers creating code for portable devices like PDAs and cell phones, where code size and memory are limited.</a:t>
            </a:r>
          </a:p>
        </p:txBody>
      </p:sp>
    </p:spTree>
    <p:extLst>
      <p:ext uri="{BB962C8B-B14F-4D97-AF65-F5344CB8AC3E}">
        <p14:creationId xmlns:p14="http://schemas.microsoft.com/office/powerpoint/2010/main" val="1773484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26F8-D39B-1AF0-304C-5CB3A7DA4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Instance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C5E3-D241-33D6-C79F-984911C0C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Operate on </a:t>
            </a:r>
            <a:r>
              <a:rPr lang="en-IN" b="1" dirty="0"/>
              <a:t>instance variables</a:t>
            </a:r>
            <a:r>
              <a:rPr lang="en-IN" dirty="0"/>
              <a:t> of the class</a:t>
            </a:r>
          </a:p>
          <a:p>
            <a:pPr lvl="0"/>
            <a:r>
              <a:rPr lang="en-IN" dirty="0"/>
              <a:t>Called using: </a:t>
            </a:r>
            <a:r>
              <a:rPr lang="en-IN" dirty="0" err="1"/>
              <a:t>objectName.methodName</a:t>
            </a:r>
            <a:r>
              <a:rPr lang="en-IN" dirty="0"/>
              <a:t>()</a:t>
            </a:r>
          </a:p>
          <a:p>
            <a:pPr lvl="0"/>
            <a:r>
              <a:rPr lang="en-IN" dirty="0"/>
              <a:t>Example:</a:t>
            </a:r>
          </a:p>
          <a:p>
            <a:pPr lvl="0"/>
            <a:r>
              <a:rPr lang="en-IN" dirty="0"/>
              <a:t>Sample s = new Sample();</a:t>
            </a:r>
          </a:p>
          <a:p>
            <a:pPr lvl="0"/>
            <a:r>
              <a:rPr lang="en-IN" dirty="0" err="1"/>
              <a:t>s.sum</a:t>
            </a:r>
            <a:r>
              <a:rPr lang="en-IN" dirty="0"/>
              <a:t>();</a:t>
            </a:r>
          </a:p>
          <a:p>
            <a:pPr lvl="0"/>
            <a:r>
              <a:rPr lang="en-IN" dirty="0"/>
              <a:t>Can return values to calling method</a:t>
            </a:r>
          </a:p>
          <a:p>
            <a:pPr lvl="0"/>
            <a:r>
              <a:rPr lang="en-IN" dirty="0"/>
              <a:t>Useful for object-specific operations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35474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4BE8-20C8-4B8E-650B-6CBE7455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Static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07124-F4AE-159B-89CF-792D44D79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Declared using keyword </a:t>
            </a:r>
            <a:r>
              <a:rPr lang="en-IN" b="1" dirty="0"/>
              <a:t>static</a:t>
            </a:r>
            <a:endParaRPr lang="en-IN" dirty="0"/>
          </a:p>
          <a:p>
            <a:pPr lvl="0"/>
            <a:r>
              <a:rPr lang="en-IN" dirty="0"/>
              <a:t>Do </a:t>
            </a:r>
            <a:r>
              <a:rPr lang="en-IN" b="1" dirty="0"/>
              <a:t>not</a:t>
            </a:r>
            <a:r>
              <a:rPr lang="en-IN" dirty="0"/>
              <a:t> operate on instance variables</a:t>
            </a:r>
          </a:p>
          <a:p>
            <a:pPr lvl="0"/>
            <a:r>
              <a:rPr lang="en-IN" dirty="0"/>
              <a:t>Called using: </a:t>
            </a:r>
            <a:r>
              <a:rPr lang="en-IN" dirty="0" err="1"/>
              <a:t>ClassName.methodName</a:t>
            </a:r>
            <a:r>
              <a:rPr lang="en-IN" dirty="0"/>
              <a:t>()</a:t>
            </a:r>
          </a:p>
          <a:p>
            <a:pPr lvl="0"/>
            <a:r>
              <a:rPr lang="en-IN" dirty="0"/>
              <a:t>Example:</a:t>
            </a:r>
          </a:p>
          <a:p>
            <a:pPr lvl="0"/>
            <a:r>
              <a:rPr lang="en-IN" dirty="0" err="1"/>
              <a:t>Sample.sum</a:t>
            </a:r>
            <a:r>
              <a:rPr lang="en-IN" dirty="0"/>
              <a:t>(10, 20);</a:t>
            </a:r>
          </a:p>
          <a:p>
            <a:pPr lvl="0"/>
            <a:r>
              <a:rPr lang="en-IN" b="1" dirty="0"/>
              <a:t>Instance variables not accessible</a:t>
            </a:r>
            <a:r>
              <a:rPr lang="en-IN" dirty="0"/>
              <a:t> in static methods</a:t>
            </a:r>
          </a:p>
          <a:p>
            <a:pPr lvl="0"/>
            <a:r>
              <a:rPr lang="en-IN" dirty="0"/>
              <a:t>Can access </a:t>
            </a:r>
            <a:r>
              <a:rPr lang="en-IN" b="1" dirty="0"/>
              <a:t>static variables (class variables)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19687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4939-032D-B741-FE3C-20731DFE2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Static vs Instance 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DD6A4-7ECD-9BFF-FA06-B96F96E90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Instance variable:</a:t>
            </a:r>
            <a:endParaRPr lang="en-IN" sz="2400" dirty="0"/>
          </a:p>
          <a:p>
            <a:pPr lvl="1"/>
            <a:r>
              <a:rPr lang="en-IN" dirty="0"/>
              <a:t>Separate copy for each object</a:t>
            </a:r>
            <a:endParaRPr lang="en-IN" sz="2000" dirty="0"/>
          </a:p>
          <a:p>
            <a:pPr lvl="1"/>
            <a:r>
              <a:rPr lang="en-IN" dirty="0"/>
              <a:t>Stored in heap memory</a:t>
            </a:r>
            <a:endParaRPr lang="en-IN" sz="2000" dirty="0"/>
          </a:p>
          <a:p>
            <a:pPr lvl="0"/>
            <a:r>
              <a:rPr lang="en-IN" b="1" dirty="0"/>
              <a:t>Static variable:</a:t>
            </a:r>
            <a:endParaRPr lang="en-IN" sz="2400" dirty="0"/>
          </a:p>
          <a:p>
            <a:pPr lvl="1"/>
            <a:r>
              <a:rPr lang="en-IN" dirty="0"/>
              <a:t>Single copy shared by all objects</a:t>
            </a:r>
            <a:endParaRPr lang="en-IN" sz="2000" dirty="0"/>
          </a:p>
          <a:p>
            <a:pPr lvl="1"/>
            <a:r>
              <a:rPr lang="en-IN" dirty="0"/>
              <a:t>Stored in method area</a:t>
            </a:r>
            <a:endParaRPr lang="en-IN" sz="2000" dirty="0"/>
          </a:p>
          <a:p>
            <a:pPr lvl="0"/>
            <a:r>
              <a:rPr lang="en-IN" dirty="0"/>
              <a:t>Change in static variable affects all objects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444533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E78A-1F3A-B73C-6D2C-15D49682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Execution Order in JVM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DA47D-50D3-66EC-3140-335B84128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JVM execution order:</a:t>
            </a:r>
            <a:endParaRPr lang="en-IN" sz="2400" dirty="0"/>
          </a:p>
          <a:p>
            <a:pPr lvl="1"/>
            <a:r>
              <a:rPr lang="en-IN" b="1" dirty="0"/>
              <a:t>Static block</a:t>
            </a:r>
            <a:endParaRPr lang="en-IN" sz="2000" dirty="0"/>
          </a:p>
          <a:p>
            <a:pPr lvl="1"/>
            <a:r>
              <a:rPr lang="en-IN" b="1" dirty="0"/>
              <a:t>Static methods (including main)</a:t>
            </a:r>
            <a:endParaRPr lang="en-IN" sz="2000" dirty="0"/>
          </a:p>
          <a:p>
            <a:pPr lvl="1"/>
            <a:r>
              <a:rPr lang="en-IN" dirty="0"/>
              <a:t>Object creation</a:t>
            </a:r>
            <a:endParaRPr lang="en-IN" sz="2000" dirty="0"/>
          </a:p>
          <a:p>
            <a:pPr lvl="1"/>
            <a:r>
              <a:rPr lang="en-IN" dirty="0"/>
              <a:t>Instance methods</a:t>
            </a:r>
            <a:endParaRPr lang="en-IN" sz="2000" dirty="0"/>
          </a:p>
          <a:p>
            <a:pPr lvl="0"/>
            <a:r>
              <a:rPr lang="en-IN" dirty="0"/>
              <a:t>Static block executes </a:t>
            </a:r>
            <a:r>
              <a:rPr lang="en-IN" b="1" dirty="0"/>
              <a:t>before main()</a:t>
            </a:r>
            <a:endParaRPr lang="en-IN" sz="2400" dirty="0"/>
          </a:p>
          <a:p>
            <a:pPr lvl="0"/>
            <a:r>
              <a:rPr lang="en-IN" dirty="0"/>
              <a:t>Possible to run a program </a:t>
            </a:r>
            <a:r>
              <a:rPr lang="en-IN" b="1" dirty="0"/>
              <a:t>without main()</a:t>
            </a:r>
            <a:r>
              <a:rPr lang="en-IN" dirty="0"/>
              <a:t> using static block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25718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DE7D-1C76-E3C3-AB0D-5BC4CFA7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Local 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D1564-C79D-8CBF-ADDB-0BCBD5E1E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Declared inside a method/constructor</a:t>
            </a:r>
          </a:p>
          <a:p>
            <a:pPr lvl="0"/>
            <a:r>
              <a:rPr lang="en-IN" dirty="0"/>
              <a:t>Scope = limited to that block</a:t>
            </a:r>
          </a:p>
          <a:p>
            <a:pPr lvl="0"/>
            <a:r>
              <a:rPr lang="en-IN" dirty="0"/>
              <a:t>Cannot be accessed outside the method</a:t>
            </a:r>
          </a:p>
          <a:p>
            <a:pPr lvl="0"/>
            <a:r>
              <a:rPr lang="en-IN" dirty="0"/>
              <a:t>Instance variables = accessible anywhere in the class</a:t>
            </a:r>
          </a:p>
          <a:p>
            <a:pPr lvl="0"/>
            <a:r>
              <a:rPr lang="en-IN" dirty="0"/>
              <a:t>Example:</a:t>
            </a:r>
          </a:p>
          <a:p>
            <a:pPr lvl="0"/>
            <a:r>
              <a:rPr lang="en-IN" dirty="0"/>
              <a:t>void modify() {</a:t>
            </a:r>
          </a:p>
          <a:p>
            <a:pPr lvl="0"/>
            <a:r>
              <a:rPr lang="en-IN" dirty="0"/>
              <a:t>   int a = 10; // local variable</a:t>
            </a:r>
          </a:p>
          <a:p>
            <a:pPr lvl="0"/>
            <a:r>
              <a:rPr lang="en-IN" dirty="0"/>
              <a:t>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264646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B6AA-E47E-24A1-806D-A82F7751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The this Keyword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B025E-7290-9D9C-6259-DAB90B3D1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Refers to </a:t>
            </a:r>
            <a:r>
              <a:rPr lang="en-IN" b="1" dirty="0"/>
              <a:t>current object</a:t>
            </a:r>
            <a:r>
              <a:rPr lang="en-IN" dirty="0"/>
              <a:t> of the class</a:t>
            </a:r>
            <a:endParaRPr lang="en-IN" sz="2400" dirty="0"/>
          </a:p>
          <a:p>
            <a:pPr lvl="0"/>
            <a:r>
              <a:rPr lang="en-IN" dirty="0"/>
              <a:t>Used to:</a:t>
            </a:r>
            <a:endParaRPr lang="en-IN" sz="2400" dirty="0"/>
          </a:p>
          <a:p>
            <a:pPr lvl="1"/>
            <a:r>
              <a:rPr lang="en-IN" dirty="0"/>
              <a:t>Differentiate local &amp; instance variables</a:t>
            </a:r>
            <a:endParaRPr lang="en-IN" sz="2000" dirty="0"/>
          </a:p>
          <a:p>
            <a:pPr lvl="1"/>
            <a:r>
              <a:rPr lang="en-IN" dirty="0"/>
              <a:t>Call current class constructor (</a:t>
            </a:r>
            <a:r>
              <a:rPr lang="en-IN" sz="1600" dirty="0"/>
              <a:t>this()</a:t>
            </a:r>
            <a:r>
              <a:rPr lang="en-IN" dirty="0"/>
              <a:t>)</a:t>
            </a:r>
            <a:endParaRPr lang="en-IN" sz="2000" dirty="0"/>
          </a:p>
          <a:p>
            <a:pPr lvl="1"/>
            <a:r>
              <a:rPr lang="en-IN" dirty="0"/>
              <a:t>Call current object’s methods/variables</a:t>
            </a:r>
            <a:endParaRPr lang="en-IN" sz="20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0"/>
            <a:r>
              <a:rPr lang="en-IN" dirty="0" err="1"/>
              <a:t>this.x</a:t>
            </a:r>
            <a:r>
              <a:rPr lang="en-IN" dirty="0"/>
              <a:t> = x;</a:t>
            </a:r>
            <a:endParaRPr lang="en-IN" sz="3600" dirty="0"/>
          </a:p>
          <a:p>
            <a:pPr lvl="0"/>
            <a:r>
              <a:rPr lang="en-IN" dirty="0" err="1"/>
              <a:t>this.display</a:t>
            </a:r>
            <a:r>
              <a:rPr lang="en-IN" dirty="0"/>
              <a:t>();</a:t>
            </a:r>
            <a:endParaRPr lang="en-IN" sz="3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680982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E3B1-9927-124C-A06D-A11349DB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Accessor &amp; Mutator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324CF-017C-93E3-6043-A07AC94C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Accessor (getter):</a:t>
            </a:r>
            <a:r>
              <a:rPr lang="en-IN" dirty="0"/>
              <a:t> reads instance variables</a:t>
            </a:r>
            <a:endParaRPr lang="en-IN" sz="2400" dirty="0"/>
          </a:p>
          <a:p>
            <a:pPr lvl="1"/>
            <a:r>
              <a:rPr lang="en-IN" dirty="0"/>
              <a:t>Example: </a:t>
            </a:r>
            <a:r>
              <a:rPr lang="en-IN" sz="1600" dirty="0" err="1"/>
              <a:t>getName</a:t>
            </a:r>
            <a:r>
              <a:rPr lang="en-IN" sz="1600" dirty="0"/>
              <a:t>()</a:t>
            </a:r>
            <a:endParaRPr lang="en-IN" sz="2000" dirty="0"/>
          </a:p>
          <a:p>
            <a:pPr lvl="0"/>
            <a:r>
              <a:rPr lang="en-IN" b="1" dirty="0"/>
              <a:t>Mutator (setter):</a:t>
            </a:r>
            <a:r>
              <a:rPr lang="en-IN" dirty="0"/>
              <a:t> modifies instance variables</a:t>
            </a:r>
            <a:endParaRPr lang="en-IN" sz="2400" dirty="0"/>
          </a:p>
          <a:p>
            <a:pPr lvl="1"/>
            <a:r>
              <a:rPr lang="en-IN" sz="3600" dirty="0"/>
              <a:t>Example: </a:t>
            </a:r>
            <a:r>
              <a:rPr lang="en-IN" dirty="0" err="1"/>
              <a:t>setName</a:t>
            </a:r>
            <a:r>
              <a:rPr lang="en-IN" dirty="0"/>
              <a:t>(String n)</a:t>
            </a:r>
            <a:endParaRPr lang="en-IN" sz="3200" dirty="0"/>
          </a:p>
          <a:p>
            <a:pPr lvl="0"/>
            <a:r>
              <a:rPr lang="en-IN" dirty="0"/>
              <a:t>Improves </a:t>
            </a:r>
            <a:r>
              <a:rPr lang="en-IN" b="1" dirty="0"/>
              <a:t>encapsulation</a:t>
            </a:r>
            <a:endParaRPr lang="en-IN" sz="2400" dirty="0"/>
          </a:p>
          <a:p>
            <a:pPr lvl="0"/>
            <a:r>
              <a:rPr lang="en-IN" dirty="0"/>
              <a:t>Commonly used in JavaBeans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43194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D524-DA5B-8219-6176-FFE876EB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Passing Data to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A564D-69E9-5005-058F-332BB94EE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Primitive types:</a:t>
            </a:r>
            <a:r>
              <a:rPr lang="en-IN" dirty="0"/>
              <a:t> passed by value (copy passed)</a:t>
            </a:r>
          </a:p>
          <a:p>
            <a:pPr lvl="0"/>
            <a:r>
              <a:rPr lang="en-IN" dirty="0"/>
              <a:t>Modifications inside method do not affect original</a:t>
            </a:r>
          </a:p>
          <a:p>
            <a:pPr lvl="0"/>
            <a:r>
              <a:rPr lang="en-IN" b="1" dirty="0"/>
              <a:t>Objects &amp; arrays:</a:t>
            </a:r>
            <a:r>
              <a:rPr lang="en-IN" dirty="0"/>
              <a:t> also passed by value, but reference copy is used</a:t>
            </a:r>
          </a:p>
          <a:p>
            <a:pPr lvl="0"/>
            <a:r>
              <a:rPr lang="en-IN" dirty="0"/>
              <a:t>Changes in object data reflect outside</a:t>
            </a:r>
          </a:p>
          <a:p>
            <a:r>
              <a:rPr lang="en-IN" dirty="0"/>
              <a:t>Arrays can be passed and returned from methods</a:t>
            </a:r>
          </a:p>
        </p:txBody>
      </p:sp>
    </p:spTree>
    <p:extLst>
      <p:ext uri="{BB962C8B-B14F-4D97-AF65-F5344CB8AC3E}">
        <p14:creationId xmlns:p14="http://schemas.microsoft.com/office/powerpoint/2010/main" val="354829258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91C99-467B-6F7D-18EE-BC251055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Recursion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D8AB4-8393-96B2-DDBD-B32161D44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method calling itself</a:t>
            </a:r>
            <a:endParaRPr lang="en-IN" sz="2400" dirty="0"/>
          </a:p>
          <a:p>
            <a:pPr lvl="0"/>
            <a:r>
              <a:rPr lang="en-IN" dirty="0"/>
              <a:t>Used for repetitive tasks</a:t>
            </a:r>
            <a:endParaRPr lang="en-IN" sz="2400" dirty="0"/>
          </a:p>
          <a:p>
            <a:pPr lvl="0"/>
            <a:r>
              <a:rPr lang="en-IN" dirty="0"/>
              <a:t>Example: </a:t>
            </a:r>
            <a:r>
              <a:rPr lang="en-IN" b="1" dirty="0"/>
              <a:t>Factorial</a:t>
            </a:r>
            <a:endParaRPr lang="en-IN" sz="2400" dirty="0"/>
          </a:p>
          <a:p>
            <a:pPr lvl="1"/>
            <a:r>
              <a:rPr lang="en-IN" sz="3600" dirty="0"/>
              <a:t>Iterative: </a:t>
            </a:r>
            <a:r>
              <a:rPr lang="en-IN" dirty="0" err="1"/>
              <a:t>num</a:t>
            </a:r>
            <a:r>
              <a:rPr lang="en-IN" dirty="0"/>
              <a:t> * (num-1) * ...</a:t>
            </a:r>
            <a:endParaRPr lang="en-IN" sz="3200" dirty="0"/>
          </a:p>
          <a:p>
            <a:pPr lvl="1"/>
            <a:r>
              <a:rPr lang="en-IN" dirty="0"/>
              <a:t>Recursive:</a:t>
            </a:r>
            <a:endParaRPr lang="en-IN" sz="2000" dirty="0"/>
          </a:p>
          <a:p>
            <a:pPr lvl="1"/>
            <a:r>
              <a:rPr lang="en-IN" dirty="0"/>
              <a:t>if(</a:t>
            </a:r>
            <a:r>
              <a:rPr lang="en-IN" dirty="0" err="1"/>
              <a:t>num</a:t>
            </a:r>
            <a:r>
              <a:rPr lang="en-IN" dirty="0"/>
              <a:t> == 1) return 1;</a:t>
            </a:r>
            <a:endParaRPr lang="en-IN" sz="3200" dirty="0"/>
          </a:p>
          <a:p>
            <a:pPr lvl="1"/>
            <a:r>
              <a:rPr lang="en-IN" dirty="0"/>
              <a:t>else return </a:t>
            </a:r>
            <a:r>
              <a:rPr lang="en-IN" dirty="0" err="1"/>
              <a:t>num</a:t>
            </a:r>
            <a:r>
              <a:rPr lang="en-IN" dirty="0"/>
              <a:t> * factorial(num-1);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053957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BA5BE-6824-1922-B420-029110FCD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Factory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B148E-7085-46B5-41F3-AE674C990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Special </a:t>
            </a:r>
            <a:r>
              <a:rPr lang="en-IN" b="1" dirty="0"/>
              <a:t>static methods</a:t>
            </a:r>
            <a:r>
              <a:rPr lang="en-IN" dirty="0"/>
              <a:t> that create and return objects</a:t>
            </a:r>
            <a:endParaRPr lang="en-IN" sz="2400" dirty="0"/>
          </a:p>
          <a:p>
            <a:pPr lvl="0"/>
            <a:r>
              <a:rPr lang="en-IN" dirty="0"/>
              <a:t>Alternative to constructors</a:t>
            </a:r>
            <a:endParaRPr lang="en-IN" sz="24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0"/>
            <a:r>
              <a:rPr lang="en-IN" dirty="0" err="1"/>
              <a:t>NumberFormat</a:t>
            </a:r>
            <a:r>
              <a:rPr lang="en-IN" dirty="0"/>
              <a:t> </a:t>
            </a:r>
            <a:r>
              <a:rPr lang="en-IN" dirty="0" err="1"/>
              <a:t>nf</a:t>
            </a:r>
            <a:r>
              <a:rPr lang="en-IN" dirty="0"/>
              <a:t> = </a:t>
            </a:r>
            <a:r>
              <a:rPr lang="en-IN" dirty="0" err="1"/>
              <a:t>NumberFormat.getNumberInstance</a:t>
            </a:r>
            <a:r>
              <a:rPr lang="en-IN" dirty="0"/>
              <a:t>();</a:t>
            </a:r>
            <a:endParaRPr lang="en-IN" sz="3600" dirty="0"/>
          </a:p>
          <a:p>
            <a:pPr lvl="0"/>
            <a:r>
              <a:rPr lang="en-IN" dirty="0"/>
              <a:t>Advantages:</a:t>
            </a:r>
            <a:endParaRPr lang="en-IN" sz="2400" dirty="0"/>
          </a:p>
          <a:p>
            <a:pPr lvl="1"/>
            <a:r>
              <a:rPr lang="en-IN" dirty="0"/>
              <a:t>Flexibility with parameters</a:t>
            </a:r>
            <a:endParaRPr lang="en-IN" sz="2000" dirty="0"/>
          </a:p>
          <a:p>
            <a:pPr lvl="1"/>
            <a:r>
              <a:rPr lang="en-IN" dirty="0"/>
              <a:t>Replaces multiple constructors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708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7174-99A8-8E73-2E83-7A4EDCFBC5DE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sz="5079" b="1">
                <a:solidFill>
                  <a:srgbClr val="BF0041"/>
                </a:solidFill>
              </a:rPr>
              <a:t>Unit 1 : All about Networks</a:t>
            </a: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D090AC22-1A27-8B17-912C-8FFEB0C22C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A361-F717-B3F2-48F5-F8382C9A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Differences between </a:t>
            </a:r>
            <a:r>
              <a:rPr lang="en-IN" dirty="0" err="1"/>
              <a:t>c++</a:t>
            </a:r>
            <a:r>
              <a:rPr lang="en-IN" dirty="0"/>
              <a:t> </a:t>
            </a:r>
            <a:r>
              <a:rPr lang="en-IN" dirty="0" err="1"/>
              <a:t>andJava</a:t>
            </a:r>
            <a:r>
              <a:rPr lang="en-IN" dirty="0"/>
              <a:t>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0EBF6-A9E8-7061-4F58-738FC8885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97" y="1418049"/>
            <a:ext cx="7484731" cy="5246942"/>
          </a:xfrm>
        </p:spPr>
      </p:pic>
    </p:spTree>
    <p:extLst>
      <p:ext uri="{BB962C8B-B14F-4D97-AF65-F5344CB8AC3E}">
        <p14:creationId xmlns:p14="http://schemas.microsoft.com/office/powerpoint/2010/main" val="417412719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8FF7-FA44-E2A1-C5E3-EC9BBC9C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Ways to Create Objects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D698E-DAE2-6067-D593-673DBB18F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Using </a:t>
            </a:r>
            <a:r>
              <a:rPr lang="en-IN" b="1" dirty="0"/>
              <a:t>new operator</a:t>
            </a:r>
            <a:r>
              <a:rPr lang="en-IN" dirty="0"/>
              <a:t> → Employee e = new Employee();</a:t>
            </a:r>
          </a:p>
          <a:p>
            <a:pPr lvl="0"/>
            <a:r>
              <a:rPr lang="en-IN" dirty="0"/>
              <a:t>Using </a:t>
            </a:r>
            <a:r>
              <a:rPr lang="en-IN" b="1" dirty="0"/>
              <a:t>factory methods</a:t>
            </a:r>
            <a:r>
              <a:rPr lang="en-IN" dirty="0"/>
              <a:t> → </a:t>
            </a:r>
            <a:r>
              <a:rPr lang="en-IN" dirty="0" err="1"/>
              <a:t>NumberFormat.getNumberInstance</a:t>
            </a:r>
            <a:r>
              <a:rPr lang="en-IN" dirty="0"/>
              <a:t>();</a:t>
            </a:r>
          </a:p>
          <a:p>
            <a:pPr lvl="0"/>
            <a:r>
              <a:rPr lang="en-IN" dirty="0"/>
              <a:t>Using </a:t>
            </a:r>
            <a:r>
              <a:rPr lang="en-IN" b="1" dirty="0" err="1"/>
              <a:t>newInstance</a:t>
            </a:r>
            <a:r>
              <a:rPr lang="en-IN" b="1" dirty="0"/>
              <a:t>()</a:t>
            </a:r>
            <a:r>
              <a:rPr lang="en-IN" dirty="0"/>
              <a:t> method of Class</a:t>
            </a:r>
          </a:p>
          <a:p>
            <a:r>
              <a:rPr lang="en-IN" b="1" dirty="0"/>
              <a:t>Cloning</a:t>
            </a:r>
            <a:r>
              <a:rPr lang="en-IN" dirty="0"/>
              <a:t> an existing object</a:t>
            </a:r>
          </a:p>
        </p:txBody>
      </p:sp>
    </p:spTree>
    <p:extLst>
      <p:ext uri="{BB962C8B-B14F-4D97-AF65-F5344CB8AC3E}">
        <p14:creationId xmlns:p14="http://schemas.microsoft.com/office/powerpoint/2010/main" val="364912263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CC3D-36F8-6AC9-D121-5369B5856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0E0F0-25E6-DDD3-9534-5DEF98B0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75361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D0B33-AD14-B627-A81F-04763D0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19FF5-D0B3-2F44-55CA-88A6C8E5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9821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5BE-2C82-77FC-A02D-EF451DF5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0F0B-FFF3-1DC0-142C-FF67389D2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13611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8773-B299-7A01-BF2D-993CB2B0910A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14: Relationship between objects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20CCD198-5328-273B-6DCE-CD47A141502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8C1B-058D-4775-2A49-F70065FF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Relationship Between Objects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7B7D-F86C-AF56-53D8-16A772C1C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Objects of different classes can be related</a:t>
            </a:r>
          </a:p>
          <a:p>
            <a:pPr lvl="0"/>
            <a:r>
              <a:rPr lang="en-IN" dirty="0"/>
              <a:t>Relationship allows one object to access/use members of another</a:t>
            </a:r>
          </a:p>
          <a:p>
            <a:pPr lvl="0"/>
            <a:r>
              <a:rPr lang="en-IN" dirty="0"/>
              <a:t>Useful for passing data between objects</a:t>
            </a:r>
          </a:p>
          <a:p>
            <a:pPr lvl="0"/>
            <a:r>
              <a:rPr lang="en-IN" dirty="0"/>
              <a:t>Supports </a:t>
            </a:r>
            <a:r>
              <a:rPr lang="en-IN" b="1" dirty="0"/>
              <a:t>chained processing</a:t>
            </a:r>
            <a:r>
              <a:rPr lang="en-IN" dirty="0"/>
              <a:t> of data</a:t>
            </a:r>
          </a:p>
          <a:p>
            <a:pPr lvl="0"/>
            <a:r>
              <a:rPr lang="en-IN" dirty="0"/>
              <a:t>Three ways to relate objects:</a:t>
            </a:r>
          </a:p>
          <a:p>
            <a:pPr lvl="1"/>
            <a:r>
              <a:rPr lang="en-IN" dirty="0"/>
              <a:t>Using References</a:t>
            </a:r>
          </a:p>
          <a:p>
            <a:pPr lvl="1"/>
            <a:r>
              <a:rPr lang="en-IN" dirty="0"/>
              <a:t>Using Inner Classes</a:t>
            </a:r>
          </a:p>
          <a:p>
            <a:pPr lvl="1"/>
            <a:r>
              <a:rPr lang="en-IN" dirty="0"/>
              <a:t>Using Inheritance (next chapter)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806335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29BE-D2DC-1E76-6EDB-AEAE5FE2C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Relating Objects Using 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9E62-4FDC-8793-7F3E-6DBDA8110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Create reference of one class inside another</a:t>
            </a:r>
          </a:p>
          <a:p>
            <a:pPr lvl="0"/>
            <a:r>
              <a:rPr lang="en-IN" dirty="0"/>
              <a:t>Reference variable points to other object’s members</a:t>
            </a:r>
          </a:p>
          <a:p>
            <a:pPr lvl="0"/>
            <a:r>
              <a:rPr lang="en-IN" dirty="0"/>
              <a:t>Example:</a:t>
            </a:r>
          </a:p>
          <a:p>
            <a:pPr lvl="1"/>
            <a:r>
              <a:rPr lang="en-IN" dirty="0"/>
              <a:t>Class One has reference of Class Two</a:t>
            </a:r>
          </a:p>
          <a:p>
            <a:pPr lvl="1"/>
            <a:r>
              <a:rPr lang="en-IN" dirty="0"/>
              <a:t>Can call Class Two’s methods and variables directly</a:t>
            </a:r>
          </a:p>
          <a:p>
            <a:pPr lvl="0"/>
            <a:r>
              <a:rPr lang="en-IN" dirty="0"/>
              <a:t>Steps:</a:t>
            </a:r>
          </a:p>
          <a:p>
            <a:pPr lvl="1"/>
            <a:r>
              <a:rPr lang="en-IN" dirty="0"/>
              <a:t>Pass reference of Class Two object to Class One</a:t>
            </a:r>
          </a:p>
          <a:p>
            <a:pPr lvl="1"/>
            <a:r>
              <a:rPr lang="en-IN" dirty="0"/>
              <a:t>Store reference in Class One constructor</a:t>
            </a:r>
          </a:p>
          <a:p>
            <a:pPr lvl="1"/>
            <a:r>
              <a:rPr lang="en-IN" dirty="0"/>
              <a:t>Use reference to access Class Two members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357774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6E3B-7EDB-6BDF-AF45-816B0F29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– Reference Relationship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B23B2-C00D-62AE-1309-3A32C2675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obj2 of Class Two passed to obj1 of Class One</a:t>
            </a:r>
          </a:p>
          <a:p>
            <a:pPr lvl="0"/>
            <a:r>
              <a:rPr lang="en-IN" dirty="0"/>
              <a:t>Reference stored in variable t of Class One</a:t>
            </a:r>
          </a:p>
          <a:p>
            <a:pPr lvl="0"/>
            <a:r>
              <a:rPr lang="en-IN" dirty="0"/>
              <a:t>t can access:</a:t>
            </a:r>
          </a:p>
          <a:p>
            <a:pPr lvl="1"/>
            <a:r>
              <a:rPr lang="en-IN" dirty="0"/>
              <a:t>Class Two’s methods → </a:t>
            </a:r>
            <a:r>
              <a:rPr lang="en-IN" dirty="0" err="1"/>
              <a:t>t.display</a:t>
            </a:r>
            <a:r>
              <a:rPr lang="en-IN" dirty="0"/>
              <a:t>()</a:t>
            </a:r>
          </a:p>
          <a:p>
            <a:pPr lvl="1"/>
            <a:r>
              <a:rPr lang="en-IN" dirty="0"/>
              <a:t>Class Two’s variables → </a:t>
            </a:r>
            <a:r>
              <a:rPr lang="en-IN" dirty="0" err="1"/>
              <a:t>t.y</a:t>
            </a:r>
            <a:endParaRPr lang="en-IN" dirty="0"/>
          </a:p>
          <a:p>
            <a:pPr lvl="0"/>
            <a:r>
              <a:rPr lang="en-IN" dirty="0"/>
              <a:t>Diagram: obj1 → obj2 (relationship in memory)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267171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CC02-9E6A-7629-F244-2542A37B4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Multi-Class Relationship (Object Graph)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CFAA-B53F-1746-DF9F-278A01DAE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Objects can be linked across multiple classes</a:t>
            </a:r>
          </a:p>
          <a:p>
            <a:pPr lvl="0"/>
            <a:r>
              <a:rPr lang="en-IN" dirty="0"/>
              <a:t>Example:</a:t>
            </a:r>
          </a:p>
          <a:p>
            <a:pPr lvl="1"/>
            <a:r>
              <a:rPr lang="en-IN" dirty="0"/>
              <a:t>Class One → Class Two → Class Three</a:t>
            </a:r>
          </a:p>
          <a:p>
            <a:pPr lvl="0"/>
            <a:r>
              <a:rPr lang="en-IN" dirty="0"/>
              <a:t>Object references passed in chain</a:t>
            </a:r>
          </a:p>
          <a:p>
            <a:pPr lvl="0"/>
            <a:r>
              <a:rPr lang="en-IN" dirty="0"/>
              <a:t>One object can call methods of another via references</a:t>
            </a:r>
          </a:p>
          <a:p>
            <a:pPr lvl="0"/>
            <a:r>
              <a:rPr lang="en-IN" b="1" dirty="0"/>
              <a:t>Object Graph</a:t>
            </a:r>
            <a:r>
              <a:rPr lang="en-IN" dirty="0"/>
              <a:t> = diagram showing relationship of objects in memory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616634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E7AB-7534-29B8-1E6D-E1F62964C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Inner Class Concept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8A040-F258-D465-2211-94D9A0E9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Inner class</a:t>
            </a:r>
            <a:r>
              <a:rPr lang="en-IN" dirty="0"/>
              <a:t> = class written inside another class</a:t>
            </a:r>
          </a:p>
          <a:p>
            <a:pPr lvl="0"/>
            <a:r>
              <a:rPr lang="en-IN" dirty="0"/>
              <a:t>Acts as a </a:t>
            </a:r>
            <a:r>
              <a:rPr lang="en-IN" b="1" dirty="0"/>
              <a:t>safety mechanism</a:t>
            </a:r>
            <a:r>
              <a:rPr lang="en-IN" dirty="0"/>
              <a:t> (hidden from outside classes)</a:t>
            </a:r>
          </a:p>
          <a:p>
            <a:pPr lvl="0"/>
            <a:r>
              <a:rPr lang="en-IN" dirty="0"/>
              <a:t>Outer class controls access to inner class</a:t>
            </a:r>
          </a:p>
          <a:p>
            <a:pPr lvl="0"/>
            <a:r>
              <a:rPr lang="en-IN" dirty="0"/>
              <a:t>Private inner class:</a:t>
            </a:r>
          </a:p>
          <a:p>
            <a:pPr lvl="1"/>
            <a:r>
              <a:rPr lang="en-IN" dirty="0"/>
              <a:t>Cannot be instantiated outside outer class</a:t>
            </a:r>
          </a:p>
          <a:p>
            <a:pPr lvl="1"/>
            <a:r>
              <a:rPr lang="en-IN" dirty="0"/>
              <a:t>Provides </a:t>
            </a:r>
            <a:r>
              <a:rPr lang="en-IN" b="1" dirty="0"/>
              <a:t>security for sensitive code</a:t>
            </a:r>
            <a:endParaRPr lang="en-IN" dirty="0"/>
          </a:p>
          <a:p>
            <a:pPr lvl="0"/>
            <a:r>
              <a:rPr lang="en-IN" dirty="0"/>
              <a:t>Used when entire class code should be restricted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6258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F1DB-8AD4-8025-72DF-C6B9E281B691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3: First step towards java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5574F-9B16-5ED0-66EC-C8CBFF8B81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buSzPct val="45000"/>
              <a:buFont typeface="OpenSymbol"/>
              <a:buChar char="●"/>
            </a:pPr>
            <a:endParaRPr lang="en-US" b="1"/>
          </a:p>
          <a:p>
            <a:pPr marL="552938" lvl="1" hangingPunct="0">
              <a:spcBef>
                <a:spcPts val="1711"/>
              </a:spcBef>
            </a:pPr>
            <a:endParaRPr lang="en-US" sz="3870">
              <a:highlight>
                <a:scrgbClr r="0" g="0" b="0">
                  <a:alpha val="0"/>
                </a:scrgbClr>
              </a:highlight>
              <a:latin typeface="Liberation Sans" pitchFamily="18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1C62-3D99-DCC5-3456-58C2BDEC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– Bank Account with Inner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A068F-F8F0-22D8-6E0F-A913F18DD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 err="1"/>
              <a:t>BankAcct</a:t>
            </a:r>
            <a:r>
              <a:rPr lang="en-IN" dirty="0"/>
              <a:t> = outer class (stores balance, rate)</a:t>
            </a:r>
          </a:p>
          <a:p>
            <a:pPr lvl="0"/>
            <a:r>
              <a:rPr lang="en-IN" dirty="0"/>
              <a:t>Interest = private inner class (calculates interest)</a:t>
            </a:r>
          </a:p>
          <a:p>
            <a:pPr lvl="0"/>
            <a:r>
              <a:rPr lang="en-IN" dirty="0"/>
              <a:t>Access to inner class only through </a:t>
            </a:r>
            <a:r>
              <a:rPr lang="en-IN" b="1" dirty="0"/>
              <a:t>outer class method (contact)</a:t>
            </a:r>
            <a:endParaRPr lang="en-IN" dirty="0"/>
          </a:p>
          <a:p>
            <a:pPr lvl="0"/>
            <a:r>
              <a:rPr lang="en-IN" dirty="0"/>
              <a:t>Outer class acts as </a:t>
            </a:r>
            <a:r>
              <a:rPr lang="en-IN" b="1" dirty="0"/>
              <a:t>firewall</a:t>
            </a:r>
            <a:r>
              <a:rPr lang="en-IN" dirty="0"/>
              <a:t> for authentication</a:t>
            </a:r>
          </a:p>
          <a:p>
            <a:pPr lvl="0"/>
            <a:r>
              <a:rPr lang="en-IN" dirty="0"/>
              <a:t>Inner class object contains hidden reference this$0 → points to outer class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232035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78989-4396-B3F4-47B1-1787AB569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Key Points about Inner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0C02E-AB49-B8DA-72AC-733A560BF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Defined inside another class</a:t>
            </a:r>
          </a:p>
          <a:p>
            <a:pPr lvl="0"/>
            <a:r>
              <a:rPr lang="en-IN" dirty="0"/>
              <a:t>Hidden from outside classes</a:t>
            </a:r>
          </a:p>
          <a:p>
            <a:pPr lvl="0"/>
            <a:r>
              <a:rPr lang="en-IN" dirty="0"/>
              <a:t>Inner class object created only inside its outer class</a:t>
            </a:r>
          </a:p>
          <a:p>
            <a:pPr lvl="0"/>
            <a:r>
              <a:rPr lang="en-IN" dirty="0"/>
              <a:t>Can access outer class members directly</a:t>
            </a:r>
          </a:p>
          <a:p>
            <a:pPr lvl="0"/>
            <a:r>
              <a:rPr lang="en-IN" dirty="0"/>
              <a:t>Separate memory locations for outer &amp; inner class objects</a:t>
            </a:r>
          </a:p>
          <a:p>
            <a:pPr lvl="0"/>
            <a:r>
              <a:rPr lang="en-IN" dirty="0"/>
              <a:t>Extra hidden field: this$0 (links inner → outer class)</a:t>
            </a:r>
          </a:p>
          <a:p>
            <a:pPr lvl="0"/>
            <a:r>
              <a:rPr lang="en-IN" dirty="0"/>
              <a:t>Outer class members → </a:t>
            </a:r>
            <a:r>
              <a:rPr lang="en-IN" dirty="0" err="1"/>
              <a:t>OuterClass.this.member</a:t>
            </a:r>
            <a:endParaRPr lang="en-IN" dirty="0"/>
          </a:p>
          <a:p>
            <a:pPr lvl="0"/>
            <a:r>
              <a:rPr lang="en-IN" dirty="0"/>
              <a:t>Inner class members → </a:t>
            </a:r>
            <a:r>
              <a:rPr lang="en-IN" dirty="0" err="1"/>
              <a:t>this.member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584646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9035-E9C6-FBC1-8B54-0763C237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Anonymous Inner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1C634-780C-F2C7-DF37-48FE91E3A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Inner class </a:t>
            </a:r>
            <a:r>
              <a:rPr lang="en-IN" b="1" dirty="0"/>
              <a:t>without a name</a:t>
            </a:r>
            <a:endParaRPr lang="en-IN" dirty="0"/>
          </a:p>
          <a:p>
            <a:pPr lvl="0"/>
            <a:r>
              <a:rPr lang="en-IN" dirty="0"/>
              <a:t>Only one object created</a:t>
            </a:r>
          </a:p>
          <a:p>
            <a:pPr lvl="0"/>
            <a:r>
              <a:rPr lang="en-IN" dirty="0"/>
              <a:t>Common in </a:t>
            </a:r>
            <a:r>
              <a:rPr lang="en-IN" b="1" dirty="0"/>
              <a:t>GUI programming</a:t>
            </a:r>
            <a:r>
              <a:rPr lang="en-IN" dirty="0"/>
              <a:t> (e.g., ActionListener)</a:t>
            </a:r>
          </a:p>
          <a:p>
            <a:pPr lvl="0"/>
            <a:r>
              <a:rPr lang="en-IN" dirty="0"/>
              <a:t>Used to pass </a:t>
            </a:r>
            <a:r>
              <a:rPr lang="en-IN" b="1" dirty="0"/>
              <a:t>class code directly into method parameter</a:t>
            </a:r>
            <a:endParaRPr lang="en-IN" dirty="0"/>
          </a:p>
          <a:p>
            <a:pPr lvl="0"/>
            <a:r>
              <a:rPr lang="en-IN" dirty="0"/>
              <a:t>Replaces writing a separate implementation class</a:t>
            </a:r>
          </a:p>
          <a:p>
            <a:r>
              <a:rPr lang="en-IN" dirty="0"/>
              <a:t>Example: button click → terminate application using anonymous inner class</a:t>
            </a:r>
          </a:p>
        </p:txBody>
      </p:sp>
    </p:spTree>
    <p:extLst>
      <p:ext uri="{BB962C8B-B14F-4D97-AF65-F5344CB8AC3E}">
        <p14:creationId xmlns:p14="http://schemas.microsoft.com/office/powerpoint/2010/main" val="30591543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3087-C1C3-C25D-E77A-6564B8B98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Characteristics of Anonymous Inner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2A94C-587C-E65B-EA25-46F8BD027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No class name written in outer class</a:t>
            </a:r>
          </a:p>
          <a:p>
            <a:pPr lvl="0"/>
            <a:r>
              <a:rPr lang="en-IN" dirty="0"/>
              <a:t>Object created only once</a:t>
            </a:r>
          </a:p>
          <a:p>
            <a:pPr lvl="0"/>
            <a:r>
              <a:rPr lang="en-IN" dirty="0"/>
              <a:t>Code directly inside method parameter</a:t>
            </a:r>
          </a:p>
          <a:p>
            <a:pPr lvl="0"/>
            <a:r>
              <a:rPr lang="en-IN" dirty="0"/>
              <a:t>Common in event handling (e.g., </a:t>
            </a:r>
            <a:r>
              <a:rPr lang="en-IN" dirty="0" err="1"/>
              <a:t>addActionListener</a:t>
            </a:r>
            <a:r>
              <a:rPr lang="en-IN" dirty="0"/>
              <a:t>())</a:t>
            </a:r>
          </a:p>
          <a:p>
            <a:pPr lvl="0"/>
            <a:r>
              <a:rPr lang="en-IN" dirty="0"/>
              <a:t>More compact but may reduce readability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5167551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DA5A-5848-11E4-E45C-43D9F767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6BE2-7E5C-AF70-14A0-AD39E1E8F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029537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C315-921A-EAA6-8D22-3DFA69B515B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15: Inheritance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E36D2E3A-035B-3499-2887-438BAE21B2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755D0-4825-CC24-CC15-DA04B7C5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Inheritance – 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307FE-F040-C97E-30BA-D55D374AE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Inheritance = creating new classes from existing ones</a:t>
            </a:r>
          </a:p>
          <a:p>
            <a:pPr lvl="0"/>
            <a:r>
              <a:rPr lang="en-IN" dirty="0"/>
              <a:t>New class (subclass) acquires features of existing class (superclass)</a:t>
            </a:r>
          </a:p>
          <a:p>
            <a:pPr lvl="0"/>
            <a:r>
              <a:rPr lang="en-IN" dirty="0"/>
              <a:t>Promotes reusability of code</a:t>
            </a:r>
          </a:p>
          <a:p>
            <a:pPr lvl="0"/>
            <a:r>
              <a:rPr lang="en-IN" dirty="0"/>
              <a:t>Increases productivity in software development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186043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38FF-885C-44B9-4D3B-0B35AB35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– Teacher &amp; Student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3A55-3FBA-A045-1EA7-BC72696E9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Teacher class written &amp; stored in central database</a:t>
            </a:r>
          </a:p>
          <a:p>
            <a:pPr lvl="0"/>
            <a:r>
              <a:rPr lang="en-IN" dirty="0"/>
              <a:t>Student class initially created separately (75% similar code)</a:t>
            </a:r>
          </a:p>
          <a:p>
            <a:pPr lvl="0"/>
            <a:r>
              <a:rPr lang="en-IN" dirty="0"/>
              <a:t>Using extends keyword, Student class can reuse Teacher’s code</a:t>
            </a:r>
          </a:p>
          <a:p>
            <a:pPr lvl="0"/>
            <a:r>
              <a:rPr lang="en-IN" dirty="0"/>
              <a:t>Subclass contains copy of superclass within it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884336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ACCB-7814-EA47-D366-2E1C6C1CC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Superclass &amp; Subclass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2E071-B200-7D6D-7673-0FEA60647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Superclass</a:t>
            </a:r>
            <a:r>
              <a:rPr lang="en-IN" dirty="0"/>
              <a:t> → Original class (e.g., Teacher)</a:t>
            </a:r>
          </a:p>
          <a:p>
            <a:pPr lvl="0"/>
            <a:r>
              <a:rPr lang="en-IN" b="1" dirty="0"/>
              <a:t>Subclass</a:t>
            </a:r>
            <a:r>
              <a:rPr lang="en-IN" dirty="0"/>
              <a:t> → Derived class (e.g., Student)</a:t>
            </a:r>
          </a:p>
          <a:p>
            <a:pPr lvl="0"/>
            <a:r>
              <a:rPr lang="en-IN" dirty="0"/>
              <a:t>Syntax:</a:t>
            </a:r>
          </a:p>
          <a:p>
            <a:pPr lvl="0"/>
            <a:r>
              <a:rPr lang="en-IN" dirty="0"/>
              <a:t>class Subclass extends Superclass</a:t>
            </a:r>
          </a:p>
          <a:p>
            <a:pPr lvl="0"/>
            <a:r>
              <a:rPr lang="en-IN" dirty="0"/>
              <a:t>Subclass has access to all superclass members + its own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305302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BDC8-47D7-E59D-C531-727DB082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Advantages of Inheritance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D2AB-E5A0-646A-07E7-7AA59D2AF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Reuse existing code without rewriting</a:t>
            </a:r>
          </a:p>
          <a:p>
            <a:pPr lvl="0"/>
            <a:r>
              <a:rPr lang="en-IN" dirty="0"/>
              <a:t>Reduces code duplication</a:t>
            </a:r>
          </a:p>
          <a:p>
            <a:pPr lvl="0"/>
            <a:r>
              <a:rPr lang="en-IN" dirty="0"/>
              <a:t>Faster development &amp; higher productivity</a:t>
            </a:r>
          </a:p>
          <a:p>
            <a:pPr lvl="0"/>
            <a:r>
              <a:rPr lang="en-IN" dirty="0"/>
              <a:t>Easier maintenance and extension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0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4FDF-85A8-65BD-5911-134A6818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Java Programming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733BBC-291E-4EC5-CC7D-527553E63E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60173" y="1955154"/>
            <a:ext cx="8685589" cy="212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Why write comments?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They describe program features.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Improve code readability and understanding for yourself and others.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A good programming habit.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Comments are ignored by the compiler.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Three types of comments in Java.</a:t>
            </a:r>
          </a:p>
        </p:txBody>
      </p:sp>
    </p:spTree>
    <p:extLst>
      <p:ext uri="{BB962C8B-B14F-4D97-AF65-F5344CB8AC3E}">
        <p14:creationId xmlns:p14="http://schemas.microsoft.com/office/powerpoint/2010/main" val="309582784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5C48-0E33-3AA5-584C-89703368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The super Keyword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2235F-81CF-7736-8A58-39E89B2FF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Used to access superclass members in subclass</a:t>
            </a:r>
          </a:p>
          <a:p>
            <a:pPr lvl="0"/>
            <a:r>
              <a:rPr lang="en-IN" b="1" dirty="0"/>
              <a:t>Cases where super is used:</a:t>
            </a:r>
            <a:endParaRPr lang="en-IN" dirty="0"/>
          </a:p>
          <a:p>
            <a:pPr lvl="1"/>
            <a:r>
              <a:rPr lang="en-IN" dirty="0"/>
              <a:t>Access superclass variables</a:t>
            </a:r>
          </a:p>
          <a:p>
            <a:pPr lvl="1"/>
            <a:r>
              <a:rPr lang="en-IN" dirty="0"/>
              <a:t>Call superclass methods</a:t>
            </a:r>
          </a:p>
          <a:p>
            <a:pPr lvl="1"/>
            <a:r>
              <a:rPr lang="en-IN" dirty="0"/>
              <a:t>Call superclass constructors</a:t>
            </a:r>
          </a:p>
          <a:p>
            <a:pPr lvl="0"/>
            <a:r>
              <a:rPr lang="en-IN" dirty="0"/>
              <a:t>Default constructor is automatically called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260295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32BA-7BED-2189-30FF-1826C6F40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Constructors in Inheritance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36A1-FE8C-AF7F-E964-60E5CECCC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Subclass constructor first calls superclass constructor</a:t>
            </a:r>
          </a:p>
          <a:p>
            <a:pPr lvl="0"/>
            <a:r>
              <a:rPr lang="en-IN" dirty="0"/>
              <a:t>If superclass has </a:t>
            </a:r>
            <a:r>
              <a:rPr lang="en-IN" b="1" dirty="0"/>
              <a:t>default constructor</a:t>
            </a:r>
            <a:r>
              <a:rPr lang="en-IN" dirty="0"/>
              <a:t>, it’s auto-called</a:t>
            </a:r>
          </a:p>
          <a:p>
            <a:pPr lvl="0"/>
            <a:r>
              <a:rPr lang="en-IN" dirty="0"/>
              <a:t>If superclass has </a:t>
            </a:r>
            <a:r>
              <a:rPr lang="en-IN" b="1" dirty="0"/>
              <a:t>parameterized constructor</a:t>
            </a:r>
            <a:r>
              <a:rPr lang="en-IN" dirty="0"/>
              <a:t>, use super() explicitly</a:t>
            </a:r>
          </a:p>
          <a:p>
            <a:r>
              <a:rPr lang="en-IN" dirty="0"/>
              <a:t>super() must be the </a:t>
            </a:r>
            <a:r>
              <a:rPr lang="en-IN" b="1" dirty="0"/>
              <a:t>first statement</a:t>
            </a:r>
            <a:r>
              <a:rPr lang="en-IN" dirty="0"/>
              <a:t> in subclass constructor</a:t>
            </a:r>
          </a:p>
        </p:txBody>
      </p:sp>
    </p:spTree>
    <p:extLst>
      <p:ext uri="{BB962C8B-B14F-4D97-AF65-F5344CB8AC3E}">
        <p14:creationId xmlns:p14="http://schemas.microsoft.com/office/powerpoint/2010/main" val="289420559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C606A-C8D8-34AB-DE31-9511FF9FE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The protected Specifier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7846B-EB03-C0A2-4C11-29056AA3B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private members → Not accessible in subclass</a:t>
            </a:r>
          </a:p>
          <a:p>
            <a:pPr lvl="0"/>
            <a:r>
              <a:rPr lang="en-IN" dirty="0"/>
              <a:t>protected → Allows direct access in subclass</a:t>
            </a:r>
          </a:p>
          <a:p>
            <a:pPr lvl="0"/>
            <a:r>
              <a:rPr lang="en-IN" dirty="0"/>
              <a:t>Behaves like </a:t>
            </a:r>
            <a:r>
              <a:rPr lang="en-IN" b="1" dirty="0"/>
              <a:t>public</a:t>
            </a:r>
            <a:r>
              <a:rPr lang="en-IN" dirty="0"/>
              <a:t> for subclasses</a:t>
            </a:r>
          </a:p>
          <a:p>
            <a:pPr lvl="0"/>
            <a:r>
              <a:rPr lang="en-IN" dirty="0"/>
              <a:t>Example: Shape → Square → Rectangle (area calculation using protected members)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38300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1FD8-83A5-711B-68F6-C780E3069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Inheritance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7193-4A21-604A-29F7-09E2A928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Single Inheritance</a:t>
            </a:r>
            <a:endParaRPr lang="en-IN" dirty="0"/>
          </a:p>
          <a:p>
            <a:pPr lvl="1"/>
            <a:r>
              <a:rPr lang="en-IN" dirty="0"/>
              <a:t>One superclass → One or more subclasses</a:t>
            </a:r>
          </a:p>
          <a:p>
            <a:pPr lvl="1"/>
            <a:r>
              <a:rPr lang="en-IN" dirty="0"/>
              <a:t>Supported in Java</a:t>
            </a:r>
          </a:p>
          <a:p>
            <a:pPr lvl="0"/>
            <a:r>
              <a:rPr lang="en-IN" b="1" dirty="0"/>
              <a:t>Multiple Inheritance</a:t>
            </a:r>
            <a:endParaRPr lang="en-IN" dirty="0"/>
          </a:p>
          <a:p>
            <a:pPr lvl="1"/>
            <a:r>
              <a:rPr lang="en-IN" dirty="0"/>
              <a:t>One subclass → Derived from multiple </a:t>
            </a:r>
            <a:r>
              <a:rPr lang="en-IN" dirty="0" err="1"/>
              <a:t>superclasses</a:t>
            </a:r>
            <a:endParaRPr lang="en-IN" dirty="0"/>
          </a:p>
          <a:p>
            <a:pPr lvl="1"/>
            <a:r>
              <a:rPr lang="en-IN" dirty="0"/>
              <a:t>Not supported directly in Java (to avoid ambiguity)</a:t>
            </a:r>
          </a:p>
          <a:p>
            <a:pPr lvl="1"/>
            <a:r>
              <a:rPr lang="en-IN" dirty="0"/>
              <a:t>Achieved using </a:t>
            </a:r>
            <a:r>
              <a:rPr lang="en-IN" b="1" dirty="0"/>
              <a:t>interfaces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749212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E2A-52B2-D1B9-F01B-7EC37D35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Why Multiple Inheritance is Not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EED0-0C6A-73B3-41DC-16DBDDEDD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Leads to confusion (same member in multiple </a:t>
            </a:r>
            <a:r>
              <a:rPr lang="en-IN" dirty="0" err="1"/>
              <a:t>superclasses</a:t>
            </a:r>
            <a:r>
              <a:rPr lang="en-IN" dirty="0"/>
              <a:t>)</a:t>
            </a:r>
          </a:p>
          <a:p>
            <a:pPr lvl="0"/>
            <a:r>
              <a:rPr lang="en-IN" dirty="0"/>
              <a:t>Example: Class A &amp; B both have variable x → ambiguity in subclass C</a:t>
            </a:r>
          </a:p>
          <a:p>
            <a:pPr lvl="0"/>
            <a:r>
              <a:rPr lang="en-IN" dirty="0"/>
              <a:t>Alternatives in Java:</a:t>
            </a:r>
          </a:p>
          <a:p>
            <a:pPr lvl="1"/>
            <a:r>
              <a:rPr lang="en-IN" b="1" dirty="0"/>
              <a:t>Interfaces</a:t>
            </a:r>
            <a:r>
              <a:rPr lang="en-IN" dirty="0"/>
              <a:t> (multiple inheritance of type)</a:t>
            </a:r>
          </a:p>
          <a:p>
            <a:pPr lvl="1"/>
            <a:r>
              <a:rPr lang="en-IN" b="1" dirty="0"/>
              <a:t>Repeated single inheritance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16194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84AB-87D3-E19D-49D5-AF20F8F0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1B964-FEEF-AFF6-0C89-A563C0F3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20112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8E87B-40A1-7323-FCDA-0A0B6945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D7968-7DC1-01E7-E1C3-99F2205A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80786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B39DE-2853-45F4-B18C-71456320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5E8CF-3F4B-B87B-9081-5A3865A02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2846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062A-C217-CD4C-1ABE-989C4252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6A484-7BBB-8E7E-D81E-084DA8678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93422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856B-C674-AF06-9596-508086DEAAC5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16: Polymorphism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83DEE85C-8CDE-D1E4-9B55-7615CFC5B3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2CB5F-1116-E948-FDE2-AFD09249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Java Comments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804A565-35DA-888F-05E7-45A1BC7D3F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752" y="1973855"/>
            <a:ext cx="10666501" cy="3237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 dirty="0">
                <a:latin typeface="Arial" panose="020B0604020202020204" pitchFamily="34" charset="0"/>
              </a:rPr>
              <a:t>Single-line comments:</a:t>
            </a:r>
            <a:endParaRPr lang="en-US" altLang="en-US" sz="169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dirty="0">
                <a:latin typeface="Arial" panose="020B0604020202020204" pitchFamily="34" charset="0"/>
              </a:rPr>
              <a:t>Starts with </a:t>
            </a:r>
            <a:r>
              <a:rPr lang="en-US" altLang="en-US" sz="1693" dirty="0">
                <a:latin typeface="Arial Unicode MS"/>
              </a:rPr>
              <a:t>//</a:t>
            </a:r>
            <a:endParaRPr lang="en-US" altLang="en-US" sz="1693" dirty="0"/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dirty="0">
                <a:latin typeface="Arial" panose="020B0604020202020204" pitchFamily="34" charset="0"/>
              </a:rPr>
              <a:t>Everything after </a:t>
            </a:r>
            <a:r>
              <a:rPr lang="en-US" altLang="en-US" sz="1693" dirty="0">
                <a:latin typeface="Arial Unicode MS"/>
              </a:rPr>
              <a:t>//</a:t>
            </a:r>
            <a:r>
              <a:rPr lang="en-US" altLang="en-US" sz="1693" dirty="0"/>
              <a:t> on that line is a comment.</a:t>
            </a:r>
            <a:endParaRPr lang="en-US" altLang="en-US" sz="169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 dirty="0">
                <a:latin typeface="Arial" panose="020B0604020202020204" pitchFamily="34" charset="0"/>
              </a:rPr>
              <a:t>Example:</a:t>
            </a:r>
            <a:r>
              <a:rPr lang="en-US" altLang="en-US" sz="1693" dirty="0">
                <a:latin typeface="Arial" panose="020B0604020202020204" pitchFamily="34" charset="0"/>
              </a:rPr>
              <a:t> </a:t>
            </a:r>
            <a:r>
              <a:rPr lang="en-US" altLang="en-US" sz="1693" dirty="0">
                <a:latin typeface="Arial Unicode MS"/>
              </a:rPr>
              <a:t>// This is a single-line comment.</a:t>
            </a:r>
            <a:endParaRPr lang="en-US" altLang="en-US" sz="1693" dirty="0"/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 dirty="0">
                <a:latin typeface="Arial" panose="020B0604020202020204" pitchFamily="34" charset="0"/>
              </a:rPr>
              <a:t>Multi-line comments:</a:t>
            </a:r>
            <a:endParaRPr lang="en-US" altLang="en-US" sz="169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dirty="0">
                <a:latin typeface="Arial" panose="020B0604020202020204" pitchFamily="34" charset="0"/>
              </a:rPr>
              <a:t>Starts with </a:t>
            </a:r>
            <a:r>
              <a:rPr lang="en-US" altLang="en-US" sz="1693" dirty="0">
                <a:latin typeface="Arial Unicode MS"/>
              </a:rPr>
              <a:t>/*</a:t>
            </a:r>
            <a:r>
              <a:rPr lang="en-US" altLang="en-US" sz="1693" dirty="0"/>
              <a:t> and ends with </a:t>
            </a:r>
            <a:r>
              <a:rPr lang="en-US" altLang="en-US" sz="1693" dirty="0">
                <a:latin typeface="Arial Unicode MS"/>
              </a:rPr>
              <a:t>*/</a:t>
            </a:r>
            <a:r>
              <a:rPr lang="en-US" altLang="en-US" sz="1693" dirty="0"/>
              <a:t>.</a:t>
            </a:r>
            <a:endParaRPr lang="en-US" altLang="en-US" sz="169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dirty="0">
                <a:latin typeface="Arial" panose="020B0604020202020204" pitchFamily="34" charset="0"/>
              </a:rPr>
              <a:t>Everything between the </a:t>
            </a:r>
            <a:r>
              <a:rPr lang="en-US" altLang="en-US" sz="1693" dirty="0">
                <a:latin typeface="Arial Unicode MS"/>
              </a:rPr>
              <a:t>/*</a:t>
            </a:r>
            <a:r>
              <a:rPr lang="en-US" altLang="en-US" sz="1693" dirty="0"/>
              <a:t> and </a:t>
            </a:r>
            <a:r>
              <a:rPr lang="en-US" altLang="en-US" sz="1693" dirty="0">
                <a:latin typeface="Arial Unicode MS"/>
              </a:rPr>
              <a:t>*/</a:t>
            </a:r>
            <a:r>
              <a:rPr lang="en-US" altLang="en-US" sz="1693" dirty="0"/>
              <a:t> is a comment.</a:t>
            </a:r>
            <a:endParaRPr lang="en-US" altLang="en-US" sz="169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 dirty="0">
                <a:latin typeface="Arial" panose="020B0604020202020204" pitchFamily="34" charset="0"/>
              </a:rPr>
              <a:t>Example:</a:t>
            </a:r>
            <a:r>
              <a:rPr lang="en-US" altLang="en-US" sz="1693" dirty="0">
                <a:latin typeface="Arial" panose="020B0604020202020204" pitchFamily="34" charset="0"/>
              </a:rPr>
              <a:t> </a:t>
            </a:r>
            <a:r>
              <a:rPr lang="en-US" altLang="en-US" sz="1693" dirty="0">
                <a:latin typeface="Arial Unicode MS"/>
              </a:rPr>
              <a:t>/* This is a multi-line comment. */</a:t>
            </a:r>
            <a:endParaRPr lang="en-US" altLang="en-US" sz="1693" dirty="0"/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 dirty="0">
                <a:latin typeface="Arial" panose="020B0604020202020204" pitchFamily="34" charset="0"/>
              </a:rPr>
              <a:t>Java documentation comments:</a:t>
            </a:r>
            <a:endParaRPr lang="en-US" altLang="en-US" sz="169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dirty="0">
                <a:latin typeface="Arial" panose="020B0604020202020204" pitchFamily="34" charset="0"/>
              </a:rPr>
              <a:t>Starts with </a:t>
            </a:r>
            <a:r>
              <a:rPr lang="en-US" altLang="en-US" sz="1693" dirty="0">
                <a:latin typeface="Arial Unicode MS"/>
              </a:rPr>
              <a:t>/**</a:t>
            </a:r>
            <a:r>
              <a:rPr lang="en-US" altLang="en-US" sz="1693" dirty="0"/>
              <a:t> and ends with </a:t>
            </a:r>
            <a:r>
              <a:rPr lang="en-US" altLang="en-US" sz="1693" dirty="0">
                <a:latin typeface="Arial Unicode MS"/>
              </a:rPr>
              <a:t>*/</a:t>
            </a:r>
            <a:r>
              <a:rPr lang="en-US" altLang="en-US" sz="1693" dirty="0"/>
              <a:t>.</a:t>
            </a:r>
            <a:endParaRPr lang="en-US" altLang="en-US" sz="169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dirty="0">
                <a:latin typeface="Arial" panose="020B0604020202020204" pitchFamily="34" charset="0"/>
              </a:rPr>
              <a:t>Used to create API documentation.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93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400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AACD-3BFD-2893-A54B-B5592F07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Polymorphism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4E33D-2F5F-8E9D-7F6F-298104733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Derived from Greek: </a:t>
            </a:r>
            <a:r>
              <a:rPr lang="en-IN" i="1" dirty="0"/>
              <a:t>poly</a:t>
            </a:r>
            <a:r>
              <a:rPr lang="en-IN" dirty="0"/>
              <a:t> = many, </a:t>
            </a:r>
            <a:r>
              <a:rPr lang="en-IN" i="1" dirty="0"/>
              <a:t>morphos</a:t>
            </a:r>
            <a:r>
              <a:rPr lang="en-IN" dirty="0"/>
              <a:t> = forms</a:t>
            </a:r>
          </a:p>
          <a:p>
            <a:pPr lvl="0"/>
            <a:r>
              <a:rPr lang="en-IN" dirty="0"/>
              <a:t>Ability of variables, objects, or methods to exist in multiple forms</a:t>
            </a:r>
          </a:p>
          <a:p>
            <a:pPr lvl="0"/>
            <a:r>
              <a:rPr lang="en-IN" dirty="0"/>
              <a:t>Provides flexibility in programming</a:t>
            </a:r>
          </a:p>
          <a:p>
            <a:pPr lvl="0"/>
            <a:r>
              <a:rPr lang="en-IN" dirty="0"/>
              <a:t>Same variable/method can perform different tasks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66735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DE053-8234-CA54-EBBD-4EB6C7E3D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Polymorphism with Variables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3C808-0F0E-D20C-E9B7-CD5A445E9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Compiler decides result data type depending on operands</a:t>
            </a:r>
          </a:p>
          <a:p>
            <a:pPr lvl="0"/>
            <a:r>
              <a:rPr lang="en-IN" dirty="0"/>
              <a:t>Example: </a:t>
            </a:r>
            <a:r>
              <a:rPr lang="en-IN" dirty="0" err="1"/>
              <a:t>a+b</a:t>
            </a:r>
            <a:r>
              <a:rPr lang="en-IN" dirty="0"/>
              <a:t> → int if both are int, float if one is float</a:t>
            </a:r>
          </a:p>
          <a:p>
            <a:pPr lvl="0"/>
            <a:r>
              <a:rPr lang="en-IN" dirty="0"/>
              <a:t>Automatic type conversion = </a:t>
            </a:r>
            <a:r>
              <a:rPr lang="en-IN" b="1" dirty="0"/>
              <a:t>Coercion</a:t>
            </a:r>
            <a:endParaRPr lang="en-IN" dirty="0"/>
          </a:p>
          <a:p>
            <a:pPr lvl="0"/>
            <a:r>
              <a:rPr lang="en-IN" dirty="0"/>
              <a:t>Explicit type change using cast = </a:t>
            </a:r>
            <a:r>
              <a:rPr lang="en-IN" b="1" dirty="0"/>
              <a:t>Conversion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2315176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FCE6-9EBC-6C6E-7C1D-C8246BCB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Key Definitions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1576-349D-FD02-A3D4-A78B8908E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Coercion</a:t>
            </a:r>
            <a:r>
              <a:rPr lang="en-IN" dirty="0"/>
              <a:t>: Automatic conversion between data types by compiler</a:t>
            </a:r>
          </a:p>
          <a:p>
            <a:pPr lvl="0"/>
            <a:r>
              <a:rPr lang="en-IN" b="1" dirty="0"/>
              <a:t>Conversion</a:t>
            </a:r>
            <a:r>
              <a:rPr lang="en-IN" dirty="0"/>
              <a:t>: Explicit change in data type using cast operator</a:t>
            </a:r>
          </a:p>
          <a:p>
            <a:r>
              <a:rPr lang="en-IN" dirty="0"/>
              <a:t>Example: float a cast to int → different forms of same variable</a:t>
            </a:r>
          </a:p>
        </p:txBody>
      </p:sp>
    </p:spTree>
    <p:extLst>
      <p:ext uri="{BB962C8B-B14F-4D97-AF65-F5344CB8AC3E}">
        <p14:creationId xmlns:p14="http://schemas.microsoft.com/office/powerpoint/2010/main" val="354035557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3E31-9323-DBFC-E4D0-7ECB7D6F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Polymorphism with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4105F-1A7B-9A29-7D08-D3697BE38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Same method name can perform different tasks</a:t>
            </a:r>
            <a:endParaRPr lang="en-IN" sz="2400" dirty="0"/>
          </a:p>
          <a:p>
            <a:pPr lvl="0"/>
            <a:r>
              <a:rPr lang="en-IN" dirty="0"/>
              <a:t>Achieved through multiple method bodies</a:t>
            </a:r>
            <a:endParaRPr lang="en-IN" sz="2400" dirty="0"/>
          </a:p>
          <a:p>
            <a:pPr lvl="0"/>
            <a:r>
              <a:rPr lang="en-IN" dirty="0"/>
              <a:t>Method binding happens at:</a:t>
            </a:r>
            <a:endParaRPr lang="en-IN" sz="2400" dirty="0"/>
          </a:p>
          <a:p>
            <a:pPr lvl="1"/>
            <a:r>
              <a:rPr lang="en-IN" dirty="0"/>
              <a:t>Compile time → Static Polymorphism</a:t>
            </a:r>
            <a:endParaRPr lang="en-IN" sz="2000" dirty="0"/>
          </a:p>
          <a:p>
            <a:pPr lvl="1"/>
            <a:r>
              <a:rPr lang="en-IN" dirty="0"/>
              <a:t>Runtime → Dynamic Polymorphism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666935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C6FD-9E92-DCED-F050-014535E8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Dynamic Polymorphism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6E96D-A877-1C3F-73FC-B8E6DAB52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Binding occurs at </a:t>
            </a:r>
            <a:r>
              <a:rPr lang="en-IN" b="1" dirty="0"/>
              <a:t>runtime</a:t>
            </a:r>
            <a:r>
              <a:rPr lang="en-IN" dirty="0"/>
              <a:t> (dynamic binding)</a:t>
            </a:r>
          </a:p>
          <a:p>
            <a:pPr lvl="0"/>
            <a:r>
              <a:rPr lang="en-IN" dirty="0"/>
              <a:t>JVM decides which method to call (not compiler)</a:t>
            </a:r>
          </a:p>
          <a:p>
            <a:pPr lvl="0"/>
            <a:r>
              <a:rPr lang="en-IN" dirty="0"/>
              <a:t>Uses </a:t>
            </a:r>
            <a:r>
              <a:rPr lang="en-IN" b="1" dirty="0"/>
              <a:t>method signature</a:t>
            </a:r>
            <a:r>
              <a:rPr lang="en-IN" dirty="0"/>
              <a:t> (name + parameters) to differentiate</a:t>
            </a:r>
          </a:p>
          <a:p>
            <a:pPr lvl="0"/>
            <a:r>
              <a:rPr lang="en-IN" dirty="0"/>
              <a:t>Example: Method Overloading &amp; Overriding with objects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9828979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082F1-E339-00A3-C8DD-D1437DCF6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 Signature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4AC5D-C44E-968E-5FBF-1FA573B3E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Consists of: Method name + Parameter list</a:t>
            </a:r>
            <a:endParaRPr lang="en-IN" sz="2400" dirty="0"/>
          </a:p>
          <a:p>
            <a:pPr lvl="0"/>
            <a:r>
              <a:rPr lang="en-IN" dirty="0"/>
              <a:t>JVM differentiates methods with same name but different signatures</a:t>
            </a:r>
            <a:endParaRPr lang="en-IN" sz="2400" dirty="0"/>
          </a:p>
          <a:p>
            <a:pPr lvl="0"/>
            <a:r>
              <a:rPr lang="en-IN" dirty="0"/>
              <a:t>Differences may be due to:</a:t>
            </a:r>
            <a:endParaRPr lang="en-IN" sz="2400" dirty="0"/>
          </a:p>
          <a:p>
            <a:pPr lvl="1"/>
            <a:r>
              <a:rPr lang="en-IN" dirty="0"/>
              <a:t>Number of parameters</a:t>
            </a:r>
            <a:endParaRPr lang="en-IN" sz="2000" dirty="0"/>
          </a:p>
          <a:p>
            <a:pPr lvl="1"/>
            <a:r>
              <a:rPr lang="en-IN" dirty="0"/>
              <a:t>Order of parameters</a:t>
            </a:r>
            <a:endParaRPr lang="en-IN" sz="2000" dirty="0"/>
          </a:p>
          <a:p>
            <a:pPr lvl="1"/>
            <a:r>
              <a:rPr lang="en-IN" dirty="0"/>
              <a:t>Data type of parameters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296938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9258-90A0-388A-8153-01D9F828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 Overloading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9A811-8085-9CD0-3205-8BCD3BD99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Writing multiple methods in same class with same name but different signatures</a:t>
            </a:r>
          </a:p>
          <a:p>
            <a:pPr lvl="0"/>
            <a:r>
              <a:rPr lang="en-IN" dirty="0"/>
              <a:t>Example: add(int, int) vs add(int, float)</a:t>
            </a:r>
          </a:p>
          <a:p>
            <a:pPr lvl="0"/>
            <a:r>
              <a:rPr lang="en-IN" dirty="0"/>
              <a:t>JVM binds correct method dynamically at runtime</a:t>
            </a:r>
          </a:p>
          <a:p>
            <a:pPr lvl="0"/>
            <a:r>
              <a:rPr lang="en-IN" dirty="0"/>
              <a:t>Called </a:t>
            </a:r>
            <a:r>
              <a:rPr lang="en-IN" b="1" dirty="0"/>
              <a:t>code refinement</a:t>
            </a:r>
            <a:r>
              <a:rPr lang="en-IN" dirty="0"/>
              <a:t> (enhancing functionality)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914312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CA50-5611-DA5F-6A00-C6C12AC5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Method Overriding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6FBAB-1EFB-5A61-9B48-34BE97B8B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Writing same method (name + signature) in </a:t>
            </a:r>
            <a:r>
              <a:rPr lang="en-IN" b="1" dirty="0"/>
              <a:t>superclass &amp; subclass</a:t>
            </a:r>
            <a:endParaRPr lang="en-IN" dirty="0"/>
          </a:p>
          <a:p>
            <a:pPr lvl="0"/>
            <a:r>
              <a:rPr lang="en-IN" dirty="0"/>
              <a:t>Subclass method replaces superclass method</a:t>
            </a:r>
          </a:p>
          <a:p>
            <a:pPr lvl="0"/>
            <a:r>
              <a:rPr lang="en-IN" dirty="0"/>
              <a:t>JVM decides based on object reference type</a:t>
            </a:r>
          </a:p>
          <a:p>
            <a:pPr lvl="0"/>
            <a:r>
              <a:rPr lang="en-IN" dirty="0"/>
              <a:t>Called </a:t>
            </a:r>
            <a:r>
              <a:rPr lang="en-IN" b="1" dirty="0"/>
              <a:t>code replacement</a:t>
            </a:r>
            <a:endParaRPr lang="en-IN" dirty="0"/>
          </a:p>
          <a:p>
            <a:r>
              <a:rPr lang="en-IN" dirty="0"/>
              <a:t>Example: calculate() in superclass (square) overridden in subclass (square root)</a:t>
            </a:r>
          </a:p>
        </p:txBody>
      </p:sp>
    </p:spTree>
    <p:extLst>
      <p:ext uri="{BB962C8B-B14F-4D97-AF65-F5344CB8AC3E}">
        <p14:creationId xmlns:p14="http://schemas.microsoft.com/office/powerpoint/2010/main" val="2971467937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15F2A-7F4D-9F7E-F29B-DB8CD81D9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Overloading vs Overriding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17DF7-536B-2E97-084C-8350CBF40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Overloading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Same name, different signatures (parameters)</a:t>
            </a:r>
            <a:endParaRPr lang="en-IN" sz="2000" dirty="0"/>
          </a:p>
          <a:p>
            <a:pPr lvl="1"/>
            <a:r>
              <a:rPr lang="en-IN" dirty="0"/>
              <a:t>Occurs in same class</a:t>
            </a:r>
            <a:endParaRPr lang="en-IN" sz="2000" dirty="0"/>
          </a:p>
          <a:p>
            <a:pPr lvl="1"/>
            <a:r>
              <a:rPr lang="en-IN" dirty="0"/>
              <a:t>Enhances functionality (refinement)</a:t>
            </a:r>
            <a:endParaRPr lang="en-IN" sz="2000" dirty="0"/>
          </a:p>
          <a:p>
            <a:pPr lvl="0"/>
            <a:r>
              <a:rPr lang="en-IN" b="1" dirty="0"/>
              <a:t>Overriding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Same name, same signature in super &amp; sub classes</a:t>
            </a:r>
            <a:endParaRPr lang="en-IN" sz="2000" dirty="0"/>
          </a:p>
          <a:p>
            <a:pPr lvl="1"/>
            <a:r>
              <a:rPr lang="en-IN" dirty="0"/>
              <a:t>Replaces functionality (replacement)</a:t>
            </a:r>
            <a:endParaRPr lang="en-IN" sz="2000" dirty="0"/>
          </a:p>
          <a:p>
            <a:r>
              <a:rPr lang="en-IN" dirty="0"/>
              <a:t>Depends on object type at runtime</a:t>
            </a:r>
          </a:p>
        </p:txBody>
      </p:sp>
    </p:spTree>
    <p:extLst>
      <p:ext uri="{BB962C8B-B14F-4D97-AF65-F5344CB8AC3E}">
        <p14:creationId xmlns:p14="http://schemas.microsoft.com/office/powerpoint/2010/main" val="299388379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B8F1C-EE50-2478-E374-C034BCDE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Static Polymorphism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C9818-F2CC-5774-8E05-EAD28C9BB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Occurs at </a:t>
            </a:r>
            <a:r>
              <a:rPr lang="en-IN" b="1" dirty="0"/>
              <a:t>compile time</a:t>
            </a:r>
            <a:r>
              <a:rPr lang="en-IN" dirty="0"/>
              <a:t> (static binding)</a:t>
            </a:r>
            <a:endParaRPr lang="en-IN" sz="2400" dirty="0"/>
          </a:p>
          <a:p>
            <a:pPr lvl="0"/>
            <a:r>
              <a:rPr lang="en-IN" dirty="0"/>
              <a:t>Examples:</a:t>
            </a:r>
            <a:endParaRPr lang="en-IN" sz="2400" dirty="0"/>
          </a:p>
          <a:p>
            <a:pPr lvl="1"/>
            <a:r>
              <a:rPr lang="en-IN" dirty="0"/>
              <a:t>Overloading/Overriding with static methods</a:t>
            </a:r>
            <a:endParaRPr lang="en-IN" sz="2000" dirty="0"/>
          </a:p>
          <a:p>
            <a:pPr lvl="1"/>
            <a:r>
              <a:rPr lang="en-IN" dirty="0"/>
              <a:t>Overloading private methods</a:t>
            </a:r>
            <a:endParaRPr lang="en-IN" sz="2000" dirty="0"/>
          </a:p>
          <a:p>
            <a:pPr lvl="1"/>
            <a:r>
              <a:rPr lang="en-IN" dirty="0"/>
              <a:t>Overloading final methods</a:t>
            </a:r>
            <a:endParaRPr lang="en-IN" sz="2000" dirty="0"/>
          </a:p>
          <a:p>
            <a:pPr lvl="0"/>
            <a:r>
              <a:rPr lang="en-IN" dirty="0"/>
              <a:t>Compiler knows method before execution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3686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0F8AD-51FE-B62A-2602-C42965402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API Documents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8ACB5A-D0FB-07A1-1AF4-CD760F95F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5411" y="1418166"/>
            <a:ext cx="8140568" cy="167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 dirty="0">
                <a:latin typeface="Arial" panose="020B0604020202020204" pitchFamily="34" charset="0"/>
              </a:rPr>
              <a:t>What is an API document?</a:t>
            </a:r>
            <a:endParaRPr lang="en-US" altLang="en-US" sz="169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dirty="0">
                <a:latin typeface="Arial" panose="020B0604020202020204" pitchFamily="34" charset="0"/>
              </a:rPr>
              <a:t>A </a:t>
            </a:r>
            <a:r>
              <a:rPr lang="en-US" altLang="en-US" sz="1693" dirty="0">
                <a:latin typeface="Arial Unicode MS"/>
              </a:rPr>
              <a:t>.html</a:t>
            </a:r>
            <a:r>
              <a:rPr lang="en-US" altLang="en-US" sz="1693" dirty="0"/>
              <a:t> file that describes all features of a software or technology.</a:t>
            </a:r>
            <a:endParaRPr lang="en-US" altLang="en-US" sz="169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dirty="0">
                <a:latin typeface="Arial" panose="020B0604020202020204" pitchFamily="34" charset="0"/>
              </a:rPr>
              <a:t>Acts like a help file for developers.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 dirty="0">
                <a:latin typeface="Arial" panose="020B0604020202020204" pitchFamily="34" charset="0"/>
              </a:rPr>
              <a:t>How are they created?</a:t>
            </a:r>
            <a:endParaRPr lang="en-US" altLang="en-US" sz="169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dirty="0">
                <a:latin typeface="Arial" panose="020B0604020202020204" pitchFamily="34" charset="0"/>
              </a:rPr>
              <a:t>Generated from Java documentation comments using the </a:t>
            </a:r>
            <a:r>
              <a:rPr lang="en-US" altLang="en-US" sz="1693" dirty="0" err="1">
                <a:latin typeface="Arial Unicode MS"/>
              </a:rPr>
              <a:t>javadoc</a:t>
            </a:r>
            <a:r>
              <a:rPr lang="en-US" altLang="en-US" sz="1693" dirty="0"/>
              <a:t> compiler.</a:t>
            </a:r>
            <a:endParaRPr lang="en-US" altLang="en-US" sz="1693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 dirty="0">
                <a:latin typeface="Arial" panose="020B0604020202020204" pitchFamily="34" charset="0"/>
              </a:rPr>
              <a:t>Purpose:</a:t>
            </a:r>
            <a:r>
              <a:rPr lang="en-US" altLang="en-US" sz="1693" dirty="0">
                <a:latin typeface="Arial" panose="020B0604020202020204" pitchFamily="34" charset="0"/>
              </a:rPr>
              <a:t> Helps users understand how to use classes and methods in a program.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98DD4-9A44-139C-207B-D24B68F49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78" y="3093070"/>
            <a:ext cx="5314857" cy="349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2995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FE4E7-2379-40BB-36A8-9129E87F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Polymorphism with Private &amp; Final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FD6D0-5BA6-149D-5C9F-0DBD705D0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Private methods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Not inherited, cannot be overridden</a:t>
            </a:r>
            <a:endParaRPr lang="en-IN" sz="2000" dirty="0"/>
          </a:p>
          <a:p>
            <a:pPr lvl="1"/>
            <a:r>
              <a:rPr lang="en-IN" dirty="0"/>
              <a:t>Can only be overloaded</a:t>
            </a:r>
            <a:endParaRPr lang="en-IN" sz="2000" dirty="0"/>
          </a:p>
          <a:p>
            <a:pPr lvl="0"/>
            <a:r>
              <a:rPr lang="en-IN" b="1" dirty="0"/>
              <a:t>Final methods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Cannot be overridden</a:t>
            </a:r>
            <a:endParaRPr lang="en-IN" sz="2000" dirty="0"/>
          </a:p>
          <a:p>
            <a:pPr lvl="1"/>
            <a:r>
              <a:rPr lang="en-IN" dirty="0"/>
              <a:t>Improve performance via inline expansion</a:t>
            </a:r>
            <a:endParaRPr lang="en-IN" sz="2000" dirty="0"/>
          </a:p>
          <a:p>
            <a:pPr lvl="1"/>
            <a:r>
              <a:rPr lang="en-IN" dirty="0"/>
              <a:t>Ensure method safety from modification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707039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D0A9A-5BD9-081E-893E-A2409C17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Final Keyword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44FD3-C83B-78C7-67A4-C609DE774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Used to declare:</a:t>
            </a:r>
            <a:endParaRPr lang="en-IN" sz="2400" dirty="0"/>
          </a:p>
          <a:p>
            <a:pPr lvl="1"/>
            <a:r>
              <a:rPr lang="en-IN" sz="3600" b="1" dirty="0"/>
              <a:t>Constants</a:t>
            </a:r>
            <a:r>
              <a:rPr lang="en-IN" sz="3600" dirty="0"/>
              <a:t> → </a:t>
            </a:r>
            <a:r>
              <a:rPr lang="en-IN" dirty="0"/>
              <a:t>final double PI = 3.14159;</a:t>
            </a:r>
            <a:endParaRPr lang="en-IN" sz="3200" dirty="0"/>
          </a:p>
          <a:p>
            <a:pPr lvl="1"/>
            <a:r>
              <a:rPr lang="en-IN" b="1" dirty="0"/>
              <a:t>Final classes</a:t>
            </a:r>
            <a:r>
              <a:rPr lang="en-IN" dirty="0"/>
              <a:t> → Prevent inheritance</a:t>
            </a:r>
            <a:endParaRPr lang="en-IN" sz="2000" dirty="0"/>
          </a:p>
          <a:p>
            <a:pPr lvl="1"/>
            <a:r>
              <a:rPr lang="en-IN" b="1" dirty="0"/>
              <a:t>Final methods</a:t>
            </a:r>
            <a:r>
              <a:rPr lang="en-IN" dirty="0"/>
              <a:t> → Prevent overriding</a:t>
            </a:r>
            <a:endParaRPr lang="en-IN" sz="2000" dirty="0"/>
          </a:p>
          <a:p>
            <a:pPr lvl="0"/>
            <a:r>
              <a:rPr lang="en-IN" dirty="0"/>
              <a:t>Private methods act similar to final methods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475997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CFFC9-CA02-99B2-2D07-9E0396CE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Dynamic vs Static Polymorphism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B81F9-22C3-0D19-05A6-C9F5FF99C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Dynamic (Runtime)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JVM decides method at runtime</a:t>
            </a:r>
            <a:endParaRPr lang="en-IN" sz="2000" dirty="0"/>
          </a:p>
          <a:p>
            <a:pPr lvl="1"/>
            <a:r>
              <a:rPr lang="en-IN" dirty="0"/>
              <a:t>Examples: Overloading &amp; Overriding with instance methods</a:t>
            </a:r>
            <a:endParaRPr lang="en-IN" sz="2000" dirty="0"/>
          </a:p>
          <a:p>
            <a:pPr lvl="0"/>
            <a:r>
              <a:rPr lang="en-IN" b="1" dirty="0"/>
              <a:t>Static (Compile-time)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Compiler decides method at compile time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039108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7302B-5170-6626-4D73-001131B05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– Electricity Bill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6039F-09DE-68E6-2B39-A431C507F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Commercial class</a:t>
            </a:r>
            <a:r>
              <a:rPr lang="en-IN" dirty="0"/>
              <a:t>: </a:t>
            </a:r>
            <a:r>
              <a:rPr lang="en-IN" dirty="0" err="1"/>
              <a:t>calculateBill</a:t>
            </a:r>
            <a:r>
              <a:rPr lang="en-IN" dirty="0"/>
              <a:t>() → Rs. 5.00/unit</a:t>
            </a:r>
          </a:p>
          <a:p>
            <a:pPr lvl="0"/>
            <a:r>
              <a:rPr lang="en-IN" b="1" dirty="0"/>
              <a:t>Domestic class</a:t>
            </a:r>
            <a:r>
              <a:rPr lang="en-IN" dirty="0"/>
              <a:t>: Overrides </a:t>
            </a:r>
            <a:r>
              <a:rPr lang="en-IN" dirty="0" err="1"/>
              <a:t>calculateBill</a:t>
            </a:r>
            <a:r>
              <a:rPr lang="en-IN" dirty="0"/>
              <a:t>() → Rs. 2.50/unit</a:t>
            </a:r>
          </a:p>
          <a:p>
            <a:r>
              <a:rPr lang="en-IN" dirty="0"/>
              <a:t>Demonstrates </a:t>
            </a:r>
            <a:r>
              <a:rPr lang="en-IN" b="1" dirty="0"/>
              <a:t>method overriding</a:t>
            </a:r>
            <a:r>
              <a:rPr lang="en-IN" dirty="0"/>
              <a:t> in real-world scenario</a:t>
            </a:r>
          </a:p>
        </p:txBody>
      </p:sp>
    </p:spTree>
    <p:extLst>
      <p:ext uri="{BB962C8B-B14F-4D97-AF65-F5344CB8AC3E}">
        <p14:creationId xmlns:p14="http://schemas.microsoft.com/office/powerpoint/2010/main" val="89689556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205F-FD68-A86B-6E1B-4E1EF6BC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66A8C-7122-1958-E57B-25A6C036E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58662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A16A-EBF2-A852-C955-687DC0B68786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17: Type casting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C2903EDC-34E3-89FB-2DD5-AEEDB5A606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8DDD-0162-1B1D-0C3F-8FFBA8B0D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 Casting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E64C7-1DB8-57BF-CF13-573B23D01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Converting one data type into another = Type Casting</a:t>
            </a:r>
          </a:p>
          <a:p>
            <a:pPr lvl="0"/>
            <a:r>
              <a:rPr lang="en-IN" dirty="0"/>
              <a:t>Also called </a:t>
            </a:r>
            <a:r>
              <a:rPr lang="en-IN" b="1" dirty="0"/>
              <a:t>Casting</a:t>
            </a:r>
            <a:endParaRPr lang="en-IN" dirty="0"/>
          </a:p>
          <a:p>
            <a:pPr lvl="0"/>
            <a:r>
              <a:rPr lang="en-IN" dirty="0"/>
              <a:t>Achieved using </a:t>
            </a:r>
            <a:r>
              <a:rPr lang="en-IN" b="1" dirty="0"/>
              <a:t>cast operator (datatype)</a:t>
            </a:r>
            <a:r>
              <a:rPr lang="en-IN" dirty="0"/>
              <a:t> before variable/method</a:t>
            </a:r>
          </a:p>
          <a:p>
            <a:pPr lvl="0"/>
            <a:r>
              <a:rPr lang="en-IN" dirty="0"/>
              <a:t>Ensures uniformity in assignment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257337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1D663-7DE6-9D84-D72C-E8A90798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Data Types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43F45-0D3D-9AE8-123B-6B0C47527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Primitive (Fundamental)</a:t>
            </a:r>
            <a:r>
              <a:rPr lang="en-IN" dirty="0"/>
              <a:t> → Single values (e.g., int, char, </a:t>
            </a:r>
            <a:r>
              <a:rPr lang="en-IN" dirty="0" err="1"/>
              <a:t>boolean</a:t>
            </a:r>
            <a:r>
              <a:rPr lang="en-IN" dirty="0"/>
              <a:t>)</a:t>
            </a:r>
          </a:p>
          <a:p>
            <a:pPr lvl="0"/>
            <a:r>
              <a:rPr lang="en-IN" b="1" dirty="0"/>
              <a:t>Referenced (Advanced)</a:t>
            </a:r>
            <a:r>
              <a:rPr lang="en-IN" dirty="0"/>
              <a:t> → Collections/objects (e.g., arrays, classes)</a:t>
            </a:r>
          </a:p>
          <a:p>
            <a:pPr lvl="0"/>
            <a:r>
              <a:rPr lang="en-IN" dirty="0"/>
              <a:t>Primitive = no methods</a:t>
            </a:r>
          </a:p>
          <a:p>
            <a:pPr lvl="0"/>
            <a:r>
              <a:rPr lang="en-IN" dirty="0"/>
              <a:t>Referenced = methods available</a:t>
            </a:r>
          </a:p>
          <a:p>
            <a:pPr lvl="0"/>
            <a:r>
              <a:rPr lang="en-IN" dirty="0"/>
              <a:t>Cannot directly cast primitive ↔ reference (use Wrapper classes)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621723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6673-6115-2B55-F534-285001E64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Casting Primitive Data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55C8C-A56D-6C1C-A248-56E2B6303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Conversion between primitive data types possible</a:t>
            </a:r>
            <a:endParaRPr lang="en-IN" sz="2400" dirty="0"/>
          </a:p>
          <a:p>
            <a:pPr lvl="0"/>
            <a:r>
              <a:rPr lang="en-IN" dirty="0"/>
              <a:t>Two types:</a:t>
            </a:r>
            <a:endParaRPr lang="en-IN" sz="2400" dirty="0"/>
          </a:p>
          <a:p>
            <a:pPr lvl="1"/>
            <a:r>
              <a:rPr lang="en-IN" b="1" dirty="0"/>
              <a:t>Widening (lower → higher type)</a:t>
            </a:r>
            <a:endParaRPr lang="en-IN" sz="2000" dirty="0"/>
          </a:p>
          <a:p>
            <a:pPr lvl="1"/>
            <a:r>
              <a:rPr lang="en-IN" b="1" dirty="0"/>
              <a:t>Narrowing (higher → lower type)</a:t>
            </a:r>
            <a:endParaRPr lang="en-IN" sz="2000" dirty="0"/>
          </a:p>
          <a:p>
            <a:pPr lvl="0"/>
            <a:r>
              <a:rPr lang="en-IN" dirty="0"/>
              <a:t>Boolean cannot be converted to other types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782139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39CF-EACB-DFD8-B7C7-C7B5CB5D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Widening (Primitive)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F8F29-84F7-7E30-4431-9DF7E4C38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Converting lower type → higher type</a:t>
            </a:r>
            <a:endParaRPr lang="en-IN" sz="2400" dirty="0"/>
          </a:p>
          <a:p>
            <a:pPr lvl="0"/>
            <a:r>
              <a:rPr lang="en-IN" b="1" dirty="0"/>
              <a:t>Safe (no data loss)</a:t>
            </a:r>
            <a:endParaRPr lang="en-IN" sz="24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1"/>
            <a:r>
              <a:rPr lang="en-IN" dirty="0"/>
              <a:t>char </a:t>
            </a:r>
            <a:r>
              <a:rPr lang="en-IN" dirty="0" err="1"/>
              <a:t>ch</a:t>
            </a:r>
            <a:r>
              <a:rPr lang="en-IN" dirty="0"/>
              <a:t> = 'A'; int </a:t>
            </a:r>
            <a:r>
              <a:rPr lang="en-IN" dirty="0" err="1"/>
              <a:t>num</a:t>
            </a:r>
            <a:r>
              <a:rPr lang="en-IN" dirty="0"/>
              <a:t> = </a:t>
            </a:r>
            <a:r>
              <a:rPr lang="en-IN" dirty="0" err="1"/>
              <a:t>ch</a:t>
            </a:r>
            <a:r>
              <a:rPr lang="en-IN" dirty="0"/>
              <a:t>; // </a:t>
            </a:r>
            <a:r>
              <a:rPr lang="en-IN" dirty="0" err="1"/>
              <a:t>num</a:t>
            </a:r>
            <a:r>
              <a:rPr lang="en-IN" dirty="0"/>
              <a:t> = 65</a:t>
            </a:r>
            <a:endParaRPr lang="en-IN" sz="3200" dirty="0"/>
          </a:p>
          <a:p>
            <a:pPr lvl="1"/>
            <a:r>
              <a:rPr lang="en-IN" dirty="0"/>
              <a:t>int x = 9500; float </a:t>
            </a:r>
            <a:r>
              <a:rPr lang="en-IN" dirty="0" err="1"/>
              <a:t>sal</a:t>
            </a:r>
            <a:r>
              <a:rPr lang="en-IN" dirty="0"/>
              <a:t> = x; // </a:t>
            </a:r>
            <a:r>
              <a:rPr lang="en-IN" dirty="0" err="1"/>
              <a:t>sal</a:t>
            </a:r>
            <a:r>
              <a:rPr lang="en-IN" dirty="0"/>
              <a:t> = 9500.0</a:t>
            </a:r>
            <a:endParaRPr lang="en-IN" sz="3200" dirty="0"/>
          </a:p>
          <a:p>
            <a:r>
              <a:rPr lang="en-IN" dirty="0"/>
              <a:t>Compiler does it automatically → </a:t>
            </a:r>
            <a:r>
              <a:rPr lang="en-IN" b="1" dirty="0"/>
              <a:t>Implicit Casting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99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279B6-1021-E6AC-56AC-3F4D5825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Importing Classes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23A423-9A18-266A-9877-E6E376234D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5099" y="1697900"/>
            <a:ext cx="11223655" cy="3462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" panose="020B0604020202020204" pitchFamily="34" charset="0"/>
              </a:rPr>
              <a:t>What is importing?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Making classes from the Java library available in your program.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" panose="020B0604020202020204" pitchFamily="34" charset="0"/>
              </a:rPr>
              <a:t>Difference from C/C++ </a:t>
            </a:r>
            <a:r>
              <a:rPr lang="en-US" altLang="en-US" sz="2419" b="1" dirty="0">
                <a:latin typeface="Arial Unicode MS"/>
              </a:rPr>
              <a:t>#include</a:t>
            </a:r>
            <a:r>
              <a:rPr lang="en-US" altLang="en-US" sz="2419" b="1" dirty="0"/>
              <a:t>: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 Unicode MS"/>
              </a:rPr>
              <a:t>#include</a:t>
            </a:r>
            <a:r>
              <a:rPr lang="en-US" altLang="en-US" sz="2419" dirty="0"/>
              <a:t> copies entire header file code, increasing program size.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 Unicode MS"/>
              </a:rPr>
              <a:t>import</a:t>
            </a:r>
            <a:r>
              <a:rPr lang="en-US" altLang="en-US" sz="2419" dirty="0"/>
              <a:t> tells the JVM where to find the class; no code is copied, which is more efficient.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" panose="020B0604020202020204" pitchFamily="34" charset="0"/>
              </a:rPr>
              <a:t>How to import: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 Unicode MS"/>
              </a:rPr>
              <a:t>import </a:t>
            </a:r>
            <a:r>
              <a:rPr lang="en-US" altLang="en-US" sz="2419" dirty="0" err="1">
                <a:latin typeface="Arial Unicode MS"/>
              </a:rPr>
              <a:t>java.lang.System</a:t>
            </a:r>
            <a:r>
              <a:rPr lang="en-US" altLang="en-US" sz="2419" dirty="0">
                <a:latin typeface="Arial Unicode MS"/>
              </a:rPr>
              <a:t>;</a:t>
            </a:r>
            <a:r>
              <a:rPr lang="en-US" altLang="en-US" sz="2419" dirty="0"/>
              <a:t> (to import a single class)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 Unicode MS"/>
              </a:rPr>
              <a:t>import </a:t>
            </a:r>
            <a:r>
              <a:rPr lang="en-US" altLang="en-US" sz="2419" dirty="0" err="1">
                <a:latin typeface="Arial Unicode MS"/>
              </a:rPr>
              <a:t>java.lang</a:t>
            </a:r>
            <a:r>
              <a:rPr lang="en-US" altLang="en-US" sz="2419" dirty="0">
                <a:latin typeface="Arial Unicode MS"/>
              </a:rPr>
              <a:t>.*;</a:t>
            </a:r>
            <a:r>
              <a:rPr lang="en-US" altLang="en-US" sz="2419" dirty="0"/>
              <a:t> (to import all classes from a package)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19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98CAF-5B47-E768-5617-4A782D445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057" y="4048263"/>
            <a:ext cx="2632325" cy="245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8596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B5DED-35DD-A1CA-7EA0-700BE02A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Narrowing (Primitive)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A640B-313E-E8FA-0DAB-762F8557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Converting higher type → lower type</a:t>
            </a:r>
            <a:endParaRPr lang="en-IN" sz="2400" dirty="0"/>
          </a:p>
          <a:p>
            <a:pPr lvl="0"/>
            <a:r>
              <a:rPr lang="en-IN" b="1" dirty="0"/>
              <a:t>Not safe (data loss possible)</a:t>
            </a:r>
            <a:endParaRPr lang="en-IN" sz="24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1"/>
            <a:r>
              <a:rPr lang="en-IN" dirty="0"/>
              <a:t>int n = 66; char </a:t>
            </a:r>
            <a:r>
              <a:rPr lang="en-IN" dirty="0" err="1"/>
              <a:t>ch</a:t>
            </a:r>
            <a:r>
              <a:rPr lang="en-IN" dirty="0"/>
              <a:t> = (char)n; // </a:t>
            </a:r>
            <a:r>
              <a:rPr lang="en-IN" dirty="0" err="1"/>
              <a:t>ch</a:t>
            </a:r>
            <a:r>
              <a:rPr lang="en-IN" dirty="0"/>
              <a:t> = 'B'</a:t>
            </a:r>
            <a:endParaRPr lang="en-IN" sz="3200" dirty="0"/>
          </a:p>
          <a:p>
            <a:pPr lvl="1"/>
            <a:r>
              <a:rPr lang="en-IN" dirty="0"/>
              <a:t>double d = 12.6789; int n = (int)d; // n = 12</a:t>
            </a:r>
            <a:endParaRPr lang="en-IN" sz="3200" dirty="0"/>
          </a:p>
          <a:p>
            <a:r>
              <a:rPr lang="en-IN" dirty="0"/>
              <a:t>Requires programmer’s cast → </a:t>
            </a:r>
            <a:r>
              <a:rPr lang="en-IN" b="1" dirty="0"/>
              <a:t>Explicit Casting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485670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3FF98-40EB-D7E7-8B41-A6187013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Casting Referenced Data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7187-808C-CF56-B63A-9B46A30C8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Classes (objects) can also be casted</a:t>
            </a:r>
            <a:endParaRPr lang="en-IN" sz="2400" dirty="0"/>
          </a:p>
          <a:p>
            <a:pPr lvl="0"/>
            <a:r>
              <a:rPr lang="en-IN" dirty="0"/>
              <a:t>Must have </a:t>
            </a:r>
            <a:r>
              <a:rPr lang="en-IN" b="1" dirty="0"/>
              <a:t>inheritance relationship</a:t>
            </a:r>
            <a:endParaRPr lang="en-IN" sz="24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1"/>
            <a:r>
              <a:rPr lang="en-IN" dirty="0"/>
              <a:t>College ↔ University ↔ Department</a:t>
            </a:r>
            <a:endParaRPr lang="en-IN" sz="2000" dirty="0"/>
          </a:p>
          <a:p>
            <a:pPr lvl="0"/>
            <a:r>
              <a:rPr lang="en-IN" dirty="0"/>
              <a:t>Invalid: Dog ↔ Horse (no relation)</a:t>
            </a:r>
            <a:endParaRPr lang="en-IN" sz="2400" dirty="0"/>
          </a:p>
          <a:p>
            <a:pPr lvl="0"/>
            <a:r>
              <a:rPr lang="en-IN" dirty="0"/>
              <a:t>Two types: </a:t>
            </a:r>
            <a:r>
              <a:rPr lang="en-IN" b="1" dirty="0"/>
              <a:t>Generalization (Upcasting)</a:t>
            </a:r>
            <a:r>
              <a:rPr lang="en-IN" dirty="0"/>
              <a:t>, </a:t>
            </a:r>
            <a:r>
              <a:rPr lang="en-IN" b="1" dirty="0"/>
              <a:t>Specialization (</a:t>
            </a:r>
            <a:r>
              <a:rPr lang="en-IN" b="1" dirty="0" err="1"/>
              <a:t>Downcasting</a:t>
            </a:r>
            <a:r>
              <a:rPr lang="en-IN" b="1" dirty="0"/>
              <a:t>)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675325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D44AD-5EBD-080D-C369-F8C011DBF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Generalization (Upcasting)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0F43-6C5D-D50F-6466-60495AD07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Subclass → Superclass</a:t>
            </a:r>
          </a:p>
          <a:p>
            <a:pPr lvl="0"/>
            <a:r>
              <a:rPr lang="en-IN" b="1" dirty="0"/>
              <a:t>Scope widens (becomes general)</a:t>
            </a:r>
            <a:endParaRPr lang="en-IN" dirty="0"/>
          </a:p>
          <a:p>
            <a:pPr lvl="0"/>
            <a:r>
              <a:rPr lang="en-IN" dirty="0"/>
              <a:t>Safe, compiler does implicit casting</a:t>
            </a:r>
          </a:p>
          <a:p>
            <a:pPr lvl="0"/>
            <a:r>
              <a:rPr lang="en-IN" dirty="0"/>
              <a:t>Example: Lemon → Citrus → Fruit</a:t>
            </a:r>
          </a:p>
          <a:p>
            <a:r>
              <a:rPr lang="en-IN" b="1" dirty="0"/>
              <a:t>Implicit Casting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421905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1EA1-301C-4035-2F48-73A97031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Specialization (</a:t>
            </a:r>
            <a:r>
              <a:rPr lang="en-IN" b="1" dirty="0" err="1"/>
              <a:t>Downcasting</a:t>
            </a:r>
            <a:r>
              <a:rPr lang="en-IN" b="1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F851F-2202-80C7-BF28-94A2A9F16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Superclass → Subclass</a:t>
            </a:r>
          </a:p>
          <a:p>
            <a:pPr lvl="0"/>
            <a:r>
              <a:rPr lang="en-IN" b="1" dirty="0"/>
              <a:t>Scope narrows (becomes specific)</a:t>
            </a:r>
            <a:endParaRPr lang="en-IN" dirty="0"/>
          </a:p>
          <a:p>
            <a:pPr lvl="0"/>
            <a:r>
              <a:rPr lang="en-IN" dirty="0"/>
              <a:t>Not safe → requires explicit cast</a:t>
            </a:r>
          </a:p>
          <a:p>
            <a:pPr lvl="0"/>
            <a:r>
              <a:rPr lang="en-IN" dirty="0"/>
              <a:t>Compiler forces programmer to cast</a:t>
            </a:r>
          </a:p>
          <a:p>
            <a:pPr lvl="0"/>
            <a:r>
              <a:rPr lang="en-IN" dirty="0"/>
              <a:t>Example: Fruit → Lemon</a:t>
            </a:r>
          </a:p>
          <a:p>
            <a:pPr lvl="0"/>
            <a:r>
              <a:rPr lang="en-IN" b="1" dirty="0"/>
              <a:t>Explicit Casting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327771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27925-285C-973F-39B3-1505C103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Widening in Reference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51AB0-6A0C-CD2D-5ADA-CEF34512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Superclass reference → Subclass object</a:t>
            </a:r>
          </a:p>
          <a:p>
            <a:pPr lvl="0"/>
            <a:r>
              <a:rPr lang="en-IN" dirty="0"/>
              <a:t>Example:</a:t>
            </a:r>
          </a:p>
          <a:p>
            <a:pPr lvl="0"/>
            <a:r>
              <a:rPr lang="en-IN" dirty="0"/>
              <a:t>One o = new Two();</a:t>
            </a:r>
          </a:p>
          <a:p>
            <a:pPr lvl="0"/>
            <a:r>
              <a:rPr lang="en-IN" dirty="0"/>
              <a:t>Access: only </a:t>
            </a:r>
            <a:r>
              <a:rPr lang="en-IN" b="1" dirty="0"/>
              <a:t>superclass methods</a:t>
            </a:r>
            <a:endParaRPr lang="en-IN" dirty="0"/>
          </a:p>
          <a:p>
            <a:pPr lvl="0"/>
            <a:r>
              <a:rPr lang="en-IN" dirty="0"/>
              <a:t>Overridden methods in subclass still work</a:t>
            </a:r>
          </a:p>
          <a:p>
            <a:pPr lvl="0"/>
            <a:r>
              <a:rPr lang="en-IN" b="1" dirty="0"/>
              <a:t>50% functionality</a:t>
            </a:r>
            <a:r>
              <a:rPr lang="en-IN" dirty="0"/>
              <a:t> available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408095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BC82C-8E55-C259-3EA6-B850DB5F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Narrowing in Reference Types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2DBE5-99B8-D1DF-CD2B-C00000554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Subclass reference → Superclass object</a:t>
            </a:r>
          </a:p>
          <a:p>
            <a:pPr lvl="0"/>
            <a:r>
              <a:rPr lang="en-IN" dirty="0"/>
              <a:t>Not safe → often </a:t>
            </a:r>
            <a:r>
              <a:rPr lang="en-IN" b="1" dirty="0"/>
              <a:t>0% functionality</a:t>
            </a:r>
            <a:endParaRPr lang="en-IN" dirty="0"/>
          </a:p>
          <a:p>
            <a:pPr lvl="0"/>
            <a:r>
              <a:rPr lang="en-IN" dirty="0"/>
              <a:t>Example:</a:t>
            </a:r>
          </a:p>
          <a:p>
            <a:pPr lvl="0"/>
            <a:r>
              <a:rPr lang="en-IN" dirty="0"/>
              <a:t>Two t = (Two) new One(); // Error</a:t>
            </a:r>
          </a:p>
          <a:p>
            <a:pPr lvl="0"/>
            <a:r>
              <a:rPr lang="en-IN" dirty="0"/>
              <a:t>Solution: Create </a:t>
            </a:r>
            <a:r>
              <a:rPr lang="en-IN" b="1" dirty="0"/>
              <a:t>Subclass object</a:t>
            </a:r>
            <a:r>
              <a:rPr lang="en-IN" dirty="0"/>
              <a:t> and cast</a:t>
            </a:r>
          </a:p>
          <a:p>
            <a:r>
              <a:rPr lang="en-IN" dirty="0"/>
              <a:t>Provides </a:t>
            </a:r>
            <a:r>
              <a:rPr lang="en-IN" b="1" dirty="0"/>
              <a:t>100% functionality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040309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3D72-96C8-9935-BBD3-D35E7C98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Object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556E-5DCD-F048-2861-5028AC2A0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Superclass of all classes</a:t>
            </a:r>
            <a:r>
              <a:rPr lang="en-IN" dirty="0"/>
              <a:t> in Java (</a:t>
            </a:r>
            <a:r>
              <a:rPr lang="en-IN" sz="1800" dirty="0" err="1"/>
              <a:t>java.lang</a:t>
            </a:r>
            <a:r>
              <a:rPr lang="en-IN" dirty="0"/>
              <a:t>)</a:t>
            </a:r>
            <a:endParaRPr lang="en-IN" sz="2400" dirty="0"/>
          </a:p>
          <a:p>
            <a:pPr lvl="0"/>
            <a:r>
              <a:rPr lang="en-IN" dirty="0"/>
              <a:t>Defines universal methods:</a:t>
            </a:r>
            <a:endParaRPr lang="en-IN" sz="2400" dirty="0"/>
          </a:p>
          <a:p>
            <a:pPr lvl="1"/>
            <a:r>
              <a:rPr lang="en-IN" sz="1600" dirty="0"/>
              <a:t>equals()</a:t>
            </a:r>
            <a:r>
              <a:rPr lang="en-IN" dirty="0"/>
              <a:t> → compares objects</a:t>
            </a:r>
            <a:endParaRPr lang="en-IN" sz="2000" dirty="0"/>
          </a:p>
          <a:p>
            <a:pPr lvl="1"/>
            <a:r>
              <a:rPr lang="en-IN" sz="1600" dirty="0" err="1"/>
              <a:t>getClass</a:t>
            </a:r>
            <a:r>
              <a:rPr lang="en-IN" sz="1600" dirty="0"/>
              <a:t>()</a:t>
            </a:r>
            <a:r>
              <a:rPr lang="en-IN" dirty="0"/>
              <a:t> → returns class name</a:t>
            </a:r>
            <a:endParaRPr lang="en-IN" sz="2000" dirty="0"/>
          </a:p>
          <a:p>
            <a:pPr lvl="1"/>
            <a:r>
              <a:rPr lang="en-IN" sz="1600" dirty="0"/>
              <a:t>clone()</a:t>
            </a:r>
            <a:r>
              <a:rPr lang="en-IN" dirty="0"/>
              <a:t> → copies objects</a:t>
            </a:r>
            <a:endParaRPr lang="en-IN" sz="2000" dirty="0"/>
          </a:p>
          <a:p>
            <a:pPr lvl="1"/>
            <a:r>
              <a:rPr lang="en-IN" dirty="0" err="1"/>
              <a:t>toString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/>
              <a:t>notify()</a:t>
            </a:r>
            <a:r>
              <a:rPr lang="en-IN" sz="3600" dirty="0"/>
              <a:t>, etc.</a:t>
            </a:r>
            <a:endParaRPr lang="en-IN" sz="3200" dirty="0"/>
          </a:p>
          <a:p>
            <a:pPr lvl="0"/>
            <a:r>
              <a:rPr lang="en-IN" b="1" dirty="0"/>
              <a:t>Object reference</a:t>
            </a:r>
            <a:r>
              <a:rPr lang="en-IN" dirty="0"/>
              <a:t> can store any class object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555560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1B7EE-5D0F-6F56-DF81-0FA7B0BEB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equals()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F26BF-60F4-98D3-651F-2122D4AA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By default → compares </a:t>
            </a:r>
            <a:r>
              <a:rPr lang="en-IN" b="1" dirty="0"/>
              <a:t>references</a:t>
            </a:r>
            <a:endParaRPr lang="en-IN" sz="2400" dirty="0"/>
          </a:p>
          <a:p>
            <a:pPr lvl="0"/>
            <a:r>
              <a:rPr lang="en-IN" dirty="0"/>
              <a:t>With Strings &amp; Wrapper classes → compares </a:t>
            </a:r>
            <a:r>
              <a:rPr lang="en-IN" b="1" dirty="0"/>
              <a:t>contents</a:t>
            </a:r>
            <a:endParaRPr lang="en-IN" sz="24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1"/>
            <a:r>
              <a:rPr lang="en-IN" dirty="0" err="1"/>
              <a:t>MyClass</a:t>
            </a:r>
            <a:r>
              <a:rPr lang="en-IN" dirty="0"/>
              <a:t> objects → compares references</a:t>
            </a:r>
            <a:endParaRPr lang="en-IN" sz="2000" dirty="0"/>
          </a:p>
          <a:p>
            <a:pPr lvl="1"/>
            <a:r>
              <a:rPr lang="en-IN" dirty="0"/>
              <a:t>Integer objects → compares values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303097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60AE6-6CFB-A958-DAFE-D24CE210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getClass</a:t>
            </a:r>
            <a:r>
              <a:rPr lang="en-IN" b="1" dirty="0"/>
              <a:t>()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1A1A3-8581-C01F-E112-C072447B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Returns the </a:t>
            </a:r>
            <a:r>
              <a:rPr lang="en-IN" b="1" dirty="0"/>
              <a:t>class name</a:t>
            </a:r>
            <a:r>
              <a:rPr lang="en-IN" dirty="0"/>
              <a:t> of an object</a:t>
            </a:r>
          </a:p>
          <a:p>
            <a:pPr lvl="0"/>
            <a:r>
              <a:rPr lang="en-IN" dirty="0"/>
              <a:t>Example:</a:t>
            </a:r>
          </a:p>
          <a:p>
            <a:pPr lvl="0"/>
            <a:r>
              <a:rPr lang="en-IN" dirty="0" err="1"/>
              <a:t>obj.getClass</a:t>
            </a:r>
            <a:r>
              <a:rPr lang="en-IN" dirty="0"/>
              <a:t>().</a:t>
            </a:r>
            <a:r>
              <a:rPr lang="en-IN" dirty="0" err="1"/>
              <a:t>getName</a:t>
            </a:r>
            <a:r>
              <a:rPr lang="en-IN" dirty="0"/>
              <a:t>();</a:t>
            </a:r>
          </a:p>
          <a:p>
            <a:pPr lvl="0"/>
            <a:r>
              <a:rPr lang="en-IN" dirty="0"/>
              <a:t>Useful for reflection/debugging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70560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F048-5B34-9EDB-CD44-B4E7863F4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Cloning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E086-D812-5F6D-020A-EFB88F3CF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Copy of an object</a:t>
            </a:r>
            <a:r>
              <a:rPr lang="en-IN" dirty="0"/>
              <a:t> (bitwise copy)</a:t>
            </a:r>
            <a:endParaRPr lang="en-IN" sz="2400" dirty="0"/>
          </a:p>
          <a:p>
            <a:pPr lvl="0"/>
            <a:r>
              <a:rPr lang="en-IN" dirty="0"/>
              <a:t>Types:</a:t>
            </a:r>
            <a:endParaRPr lang="en-IN" sz="2400" dirty="0"/>
          </a:p>
          <a:p>
            <a:pPr lvl="1"/>
            <a:r>
              <a:rPr lang="en-IN" b="1" dirty="0"/>
              <a:t>Shallow cloning</a:t>
            </a:r>
            <a:r>
              <a:rPr lang="en-IN" dirty="0"/>
              <a:t> → changes affect both objects</a:t>
            </a:r>
            <a:endParaRPr lang="en-IN" sz="2000" dirty="0"/>
          </a:p>
          <a:p>
            <a:pPr lvl="1"/>
            <a:r>
              <a:rPr lang="en-IN" b="1" dirty="0"/>
              <a:t>Deep cloning</a:t>
            </a:r>
            <a:r>
              <a:rPr lang="en-IN" dirty="0"/>
              <a:t> → changes do not affect original</a:t>
            </a:r>
            <a:endParaRPr lang="en-IN" sz="2000" dirty="0"/>
          </a:p>
          <a:p>
            <a:pPr lvl="0"/>
            <a:r>
              <a:rPr lang="en-IN" dirty="0"/>
              <a:t>Advantage: Faster than re-processing new object</a:t>
            </a:r>
            <a:endParaRPr lang="en-IN" sz="2400" dirty="0"/>
          </a:p>
          <a:p>
            <a:r>
              <a:rPr lang="en-IN" dirty="0"/>
              <a:t>Implemented using </a:t>
            </a:r>
            <a:r>
              <a:rPr lang="en-IN" sz="1800" dirty="0"/>
              <a:t>clone()</a:t>
            </a:r>
            <a:r>
              <a:rPr lang="en-IN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797480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6A0F-CB6D-6592-6EC8-AD3B28CB8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main() Method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74CBA43-22C6-AE24-C5A2-3B99A3CC03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753" y="1721117"/>
            <a:ext cx="9419508" cy="271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Every Java program must have at least one class.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The </a:t>
            </a:r>
            <a:r>
              <a:rPr lang="en-US" altLang="en-US" sz="2419" dirty="0">
                <a:latin typeface="Arial Unicode MS"/>
              </a:rPr>
              <a:t>main()</a:t>
            </a:r>
            <a:r>
              <a:rPr lang="en-US" altLang="en-US" sz="2419" dirty="0"/>
              <a:t> method is the starting point of execution for the JVM.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" panose="020B0604020202020204" pitchFamily="34" charset="0"/>
              </a:rPr>
              <a:t>Structure:</a:t>
            </a:r>
            <a:r>
              <a:rPr lang="en-US" altLang="en-US" sz="2419" dirty="0">
                <a:latin typeface="Arial" panose="020B0604020202020204" pitchFamily="34" charset="0"/>
              </a:rPr>
              <a:t> </a:t>
            </a:r>
            <a:r>
              <a:rPr lang="en-US" altLang="en-US" sz="2419" dirty="0">
                <a:latin typeface="Arial Unicode MS"/>
              </a:rPr>
              <a:t>public static void main(String </a:t>
            </a:r>
            <a:r>
              <a:rPr lang="en-US" altLang="en-US" sz="2419" dirty="0" err="1">
                <a:latin typeface="Arial Unicode MS"/>
              </a:rPr>
              <a:t>args</a:t>
            </a:r>
            <a:r>
              <a:rPr lang="en-US" altLang="en-US" sz="2419" dirty="0">
                <a:latin typeface="Arial Unicode MS"/>
              </a:rPr>
              <a:t>[])</a:t>
            </a:r>
            <a:endParaRPr lang="en-US" altLang="en-US" sz="2419" dirty="0"/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" panose="020B0604020202020204" pitchFamily="34" charset="0"/>
              </a:rPr>
              <a:t>Why </a:t>
            </a:r>
            <a:r>
              <a:rPr lang="en-US" altLang="en-US" sz="2419" b="1" dirty="0">
                <a:latin typeface="Arial Unicode MS"/>
              </a:rPr>
              <a:t>public</a:t>
            </a:r>
            <a:r>
              <a:rPr lang="en-US" altLang="en-US" sz="2419" b="1" dirty="0"/>
              <a:t>?</a:t>
            </a:r>
            <a:r>
              <a:rPr lang="en-US" altLang="en-US" sz="2419" dirty="0">
                <a:latin typeface="Arial" panose="020B0604020202020204" pitchFamily="34" charset="0"/>
              </a:rPr>
              <a:t> So the JVM can access it.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" panose="020B0604020202020204" pitchFamily="34" charset="0"/>
              </a:rPr>
              <a:t>Why </a:t>
            </a:r>
            <a:r>
              <a:rPr lang="en-US" altLang="en-US" sz="2419" b="1" dirty="0">
                <a:latin typeface="Arial Unicode MS"/>
              </a:rPr>
              <a:t>static</a:t>
            </a:r>
            <a:r>
              <a:rPr lang="en-US" altLang="en-US" sz="2419" b="1" dirty="0"/>
              <a:t>?</a:t>
            </a:r>
            <a:r>
              <a:rPr lang="en-US" altLang="en-US" sz="2419" dirty="0">
                <a:latin typeface="Arial" panose="020B0604020202020204" pitchFamily="34" charset="0"/>
              </a:rPr>
              <a:t> So you don't need to create an object to call it.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" panose="020B0604020202020204" pitchFamily="34" charset="0"/>
              </a:rPr>
              <a:t>Why </a:t>
            </a:r>
            <a:r>
              <a:rPr lang="en-US" altLang="en-US" sz="2419" b="1" dirty="0">
                <a:latin typeface="Arial Unicode MS"/>
              </a:rPr>
              <a:t>void</a:t>
            </a:r>
            <a:r>
              <a:rPr lang="en-US" altLang="en-US" sz="2419" b="1" dirty="0"/>
              <a:t>?</a:t>
            </a:r>
            <a:r>
              <a:rPr lang="en-US" altLang="en-US" sz="2419" dirty="0">
                <a:latin typeface="Arial" panose="020B0604020202020204" pitchFamily="34" charset="0"/>
              </a:rPr>
              <a:t> It doesn't return any value.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 Unicode MS"/>
              </a:rPr>
              <a:t>String </a:t>
            </a:r>
            <a:r>
              <a:rPr lang="en-US" altLang="en-US" sz="2419" dirty="0" err="1">
                <a:latin typeface="Arial Unicode MS"/>
              </a:rPr>
              <a:t>args</a:t>
            </a:r>
            <a:r>
              <a:rPr lang="en-US" altLang="en-US" sz="2419" dirty="0">
                <a:latin typeface="Arial Unicode MS"/>
              </a:rPr>
              <a:t>[]</a:t>
            </a:r>
            <a:r>
              <a:rPr lang="en-US" altLang="en-US" sz="2419" dirty="0"/>
              <a:t> is an array that stores command-line arguments as strings.</a:t>
            </a:r>
            <a:endParaRPr lang="en-US" altLang="en-US" sz="2419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36313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BDD7-3248-10F2-15CC-BA4A5927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Steps for Cloning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0D6CC-F1B0-9CAA-43A2-2EA593273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Class must </a:t>
            </a:r>
            <a:r>
              <a:rPr lang="en-IN" b="1" dirty="0"/>
              <a:t>implement Cloneable interface</a:t>
            </a:r>
            <a:endParaRPr lang="en-IN" dirty="0"/>
          </a:p>
          <a:p>
            <a:pPr lvl="0"/>
            <a:r>
              <a:rPr lang="en-IN" dirty="0"/>
              <a:t>Use clone() method of Object class</a:t>
            </a:r>
          </a:p>
          <a:p>
            <a:pPr lvl="0"/>
            <a:r>
              <a:rPr lang="en-IN" dirty="0"/>
              <a:t>If not → throws </a:t>
            </a:r>
            <a:r>
              <a:rPr lang="en-IN" b="1" dirty="0" err="1"/>
              <a:t>CloneNotSupportedException</a:t>
            </a:r>
            <a:endParaRPr lang="en-IN" dirty="0"/>
          </a:p>
          <a:p>
            <a:r>
              <a:rPr lang="en-IN" dirty="0"/>
              <a:t>Example: Employee class clone program</a:t>
            </a:r>
          </a:p>
        </p:txBody>
      </p:sp>
    </p:spTree>
    <p:extLst>
      <p:ext uri="{BB962C8B-B14F-4D97-AF65-F5344CB8AC3E}">
        <p14:creationId xmlns:p14="http://schemas.microsoft.com/office/powerpoint/2010/main" val="4268265174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05FFB-A611-E05A-3FBC-B24ECEDC4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Marking Interfaces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6DF73-E098-37E9-6CAC-AED8B71AB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Interfaces without methods = </a:t>
            </a:r>
            <a:r>
              <a:rPr lang="en-IN" b="1" dirty="0"/>
              <a:t>Marking Interfaces</a:t>
            </a:r>
            <a:endParaRPr lang="en-IN" sz="24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1"/>
            <a:r>
              <a:rPr lang="en-IN" sz="1600" dirty="0"/>
              <a:t>Cloneable</a:t>
            </a:r>
            <a:r>
              <a:rPr lang="en-IN" dirty="0"/>
              <a:t> → indicates class is cloneable</a:t>
            </a:r>
            <a:endParaRPr lang="en-IN" sz="2000" dirty="0"/>
          </a:p>
          <a:p>
            <a:pPr lvl="1"/>
            <a:r>
              <a:rPr lang="en-IN" sz="1600" dirty="0"/>
              <a:t>Serializable</a:t>
            </a:r>
            <a:r>
              <a:rPr lang="en-IN" dirty="0"/>
              <a:t> → indicates class is serializable</a:t>
            </a:r>
            <a:endParaRPr lang="en-IN" sz="2000" dirty="0"/>
          </a:p>
          <a:p>
            <a:r>
              <a:rPr lang="en-IN" dirty="0"/>
              <a:t>Acts like a “tag” for special </a:t>
            </a:r>
            <a:r>
              <a:rPr lang="en-IN" dirty="0" err="1"/>
              <a:t>behavior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215152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6398-3D6E-DD27-9118-57B17EA5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D80C6-3B63-B0DF-CCE0-DF7FD11C7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57502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32B7-FD24-BA21-7E1A-2D4B1D567A31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18: Abstract classes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65E795EC-11CF-9F31-34AD-2D63CCA7864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FB14-F01A-8A69-C9BE-F9D031C16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 to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69CEE-60AA-577E-81A3-9F1095543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class is a model for creating objects.</a:t>
            </a:r>
          </a:p>
          <a:p>
            <a:pPr lvl="0"/>
            <a:r>
              <a:rPr lang="en-IN" dirty="0"/>
              <a:t>Contains properties (variables) and actions (methods).</a:t>
            </a:r>
          </a:p>
          <a:p>
            <a:pPr lvl="0"/>
            <a:r>
              <a:rPr lang="en-IN" dirty="0"/>
              <a:t>Anything written in a class applies to all objects.</a:t>
            </a:r>
          </a:p>
          <a:p>
            <a:pPr lvl="0"/>
            <a:r>
              <a:rPr lang="en-IN" dirty="0"/>
              <a:t>Example: </a:t>
            </a:r>
            <a:r>
              <a:rPr lang="en-IN" dirty="0" err="1"/>
              <a:t>MyClass</a:t>
            </a:r>
            <a:r>
              <a:rPr lang="en-IN" dirty="0"/>
              <a:t> with method calculate() available to all objects.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44596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8B78-5FD2-1BD7-85BD-6F1763D7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Need for Abstract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E0177-E793-58BE-E70E-075FE09AA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Sometimes objects require different tasks.</a:t>
            </a:r>
          </a:p>
          <a:p>
            <a:pPr lvl="0"/>
            <a:r>
              <a:rPr lang="en-IN" dirty="0"/>
              <a:t>One object may need square, another square root, another cube.</a:t>
            </a:r>
          </a:p>
          <a:p>
            <a:pPr lvl="0"/>
            <a:r>
              <a:rPr lang="en-IN" dirty="0"/>
              <a:t>Writing all methods (</a:t>
            </a:r>
            <a:r>
              <a:rPr lang="en-IN" dirty="0" err="1"/>
              <a:t>calculateSquare</a:t>
            </a:r>
            <a:r>
              <a:rPr lang="en-IN" dirty="0"/>
              <a:t>(), </a:t>
            </a:r>
            <a:r>
              <a:rPr lang="en-IN" dirty="0" err="1"/>
              <a:t>calculateSqrt</a:t>
            </a:r>
            <a:r>
              <a:rPr lang="en-IN" dirty="0"/>
              <a:t>(), etc.) in one class is inefficient.</a:t>
            </a:r>
          </a:p>
          <a:p>
            <a:pPr lvl="0"/>
            <a:r>
              <a:rPr lang="en-IN" dirty="0"/>
              <a:t>Solution: Use </a:t>
            </a:r>
            <a:r>
              <a:rPr lang="en-IN" b="1" dirty="0"/>
              <a:t>abstract method</a:t>
            </a:r>
            <a:r>
              <a:rPr lang="en-IN" dirty="0"/>
              <a:t> (no body) in superclass.</a:t>
            </a:r>
          </a:p>
          <a:p>
            <a:pPr lvl="0"/>
            <a:r>
              <a:rPr lang="en-IN" dirty="0"/>
              <a:t>Subclasses implement methods as required.</a:t>
            </a:r>
          </a:p>
        </p:txBody>
      </p:sp>
    </p:spTree>
    <p:extLst>
      <p:ext uri="{BB962C8B-B14F-4D97-AF65-F5344CB8AC3E}">
        <p14:creationId xmlns:p14="http://schemas.microsoft.com/office/powerpoint/2010/main" val="256696837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8300-E65A-B505-367F-8088D105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Abstract Method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B178A-8C15-8B13-B461-9CB95E318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method without a body.</a:t>
            </a:r>
          </a:p>
          <a:p>
            <a:pPr lvl="0"/>
            <a:r>
              <a:rPr lang="en-IN" dirty="0"/>
              <a:t>Written when the same method must perform different tasks.</a:t>
            </a:r>
          </a:p>
          <a:p>
            <a:pPr lvl="0"/>
            <a:r>
              <a:rPr lang="en-IN" dirty="0"/>
              <a:t>Declared using abstract keyword.</a:t>
            </a:r>
          </a:p>
          <a:p>
            <a:r>
              <a:rPr lang="en-IN" dirty="0"/>
              <a:t>Implemented later in subclasses</a:t>
            </a:r>
          </a:p>
        </p:txBody>
      </p:sp>
    </p:spTree>
    <p:extLst>
      <p:ext uri="{BB962C8B-B14F-4D97-AF65-F5344CB8AC3E}">
        <p14:creationId xmlns:p14="http://schemas.microsoft.com/office/powerpoint/2010/main" val="1987104495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5F25F-E56E-1A89-7E6E-8E5708EB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Abstract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0DBD5-1BF3-D45A-D168-1B183DDE8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class containing </a:t>
            </a:r>
            <a:r>
              <a:rPr lang="en-IN" b="1" dirty="0"/>
              <a:t>0 or more abstract methods</a:t>
            </a:r>
            <a:r>
              <a:rPr lang="en-IN" dirty="0"/>
              <a:t>.</a:t>
            </a:r>
          </a:p>
          <a:p>
            <a:pPr lvl="0"/>
            <a:r>
              <a:rPr lang="en-IN" dirty="0"/>
              <a:t>Cannot be instantiated (no objects).</a:t>
            </a:r>
          </a:p>
          <a:p>
            <a:pPr lvl="0"/>
            <a:r>
              <a:rPr lang="en-IN" dirty="0"/>
              <a:t>Subclasses must implement abstract methods.</a:t>
            </a:r>
          </a:p>
          <a:p>
            <a:pPr lvl="0"/>
            <a:r>
              <a:rPr lang="en-IN" dirty="0"/>
              <a:t>Declared using abstract keyword.</a:t>
            </a:r>
          </a:p>
          <a:p>
            <a:pPr lvl="0"/>
            <a:r>
              <a:rPr lang="en-IN" dirty="0"/>
              <a:t>Example: abstract class </a:t>
            </a:r>
            <a:r>
              <a:rPr lang="en-IN" dirty="0" err="1"/>
              <a:t>MyClass</a:t>
            </a:r>
            <a:r>
              <a:rPr lang="en-IN" dirty="0"/>
              <a:t> { abstract void calculate(); }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917734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4B994-B240-8C68-11CD-65CF61F87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Concrete vs Abstract Methods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29DB-D662-0395-5E56-7909A3E88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Concrete Method</a:t>
            </a:r>
            <a:r>
              <a:rPr lang="en-IN" dirty="0"/>
              <a:t>: Has a body (e.g., </a:t>
            </a:r>
            <a:r>
              <a:rPr lang="en-IN" dirty="0" err="1"/>
              <a:t>openTank</a:t>
            </a:r>
            <a:r>
              <a:rPr lang="en-IN" dirty="0"/>
              <a:t>()).</a:t>
            </a:r>
          </a:p>
          <a:p>
            <a:pPr lvl="0"/>
            <a:r>
              <a:rPr lang="en-IN" b="1" dirty="0"/>
              <a:t>Abstract Method</a:t>
            </a:r>
            <a:r>
              <a:rPr lang="en-IN" dirty="0"/>
              <a:t>: No body, implementation left to subclasses (e.g., steering(), braking()).</a:t>
            </a:r>
          </a:p>
          <a:p>
            <a:r>
              <a:rPr lang="en-IN" dirty="0"/>
              <a:t>Abstract classes can have both abstract and concrete methods</a:t>
            </a:r>
          </a:p>
        </p:txBody>
      </p:sp>
    </p:spTree>
    <p:extLst>
      <p:ext uri="{BB962C8B-B14F-4D97-AF65-F5344CB8AC3E}">
        <p14:creationId xmlns:p14="http://schemas.microsoft.com/office/powerpoint/2010/main" val="110523824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99A6F-3DE2-5BD1-090C-04A1996B2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– Car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9D82C-419E-2D40-1239-1E6891228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Abstract class </a:t>
            </a:r>
            <a:r>
              <a:rPr lang="en-IN" sz="1800" dirty="0"/>
              <a:t>Car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Instance variable: </a:t>
            </a:r>
            <a:r>
              <a:rPr lang="en-IN" sz="1600" dirty="0" err="1"/>
              <a:t>registrationNumber</a:t>
            </a:r>
            <a:r>
              <a:rPr lang="en-IN" dirty="0"/>
              <a:t>.</a:t>
            </a:r>
            <a:endParaRPr lang="en-IN" sz="2000" dirty="0"/>
          </a:p>
          <a:p>
            <a:pPr lvl="1"/>
            <a:r>
              <a:rPr lang="en-IN" dirty="0"/>
              <a:t>Concrete method: </a:t>
            </a:r>
            <a:r>
              <a:rPr lang="en-IN" sz="1600" dirty="0" err="1"/>
              <a:t>openTank</a:t>
            </a:r>
            <a:r>
              <a:rPr lang="en-IN" sz="1600" dirty="0"/>
              <a:t>()</a:t>
            </a:r>
            <a:r>
              <a:rPr lang="en-IN" dirty="0"/>
              <a:t>.</a:t>
            </a:r>
            <a:endParaRPr lang="en-IN" sz="2000" dirty="0"/>
          </a:p>
          <a:p>
            <a:pPr lvl="1"/>
            <a:r>
              <a:rPr lang="en-IN" dirty="0"/>
              <a:t>Abstract methods: </a:t>
            </a:r>
            <a:r>
              <a:rPr lang="en-IN" sz="1600" dirty="0"/>
              <a:t>steering()</a:t>
            </a:r>
            <a:r>
              <a:rPr lang="en-IN" dirty="0"/>
              <a:t>, </a:t>
            </a:r>
            <a:r>
              <a:rPr lang="en-IN" sz="1600" dirty="0"/>
              <a:t>braking()</a:t>
            </a:r>
            <a:r>
              <a:rPr lang="en-IN" dirty="0"/>
              <a:t>.</a:t>
            </a:r>
            <a:endParaRPr lang="en-IN" sz="2000" dirty="0"/>
          </a:p>
          <a:p>
            <a:r>
              <a:rPr lang="en-IN" dirty="0"/>
              <a:t>Subclasses: </a:t>
            </a:r>
            <a:r>
              <a:rPr lang="en-IN" sz="1800" dirty="0"/>
              <a:t>Maruti</a:t>
            </a:r>
            <a:r>
              <a:rPr lang="en-IN" dirty="0"/>
              <a:t>, </a:t>
            </a:r>
            <a:r>
              <a:rPr lang="en-IN" sz="1800" dirty="0" err="1"/>
              <a:t>Santro</a:t>
            </a:r>
            <a:r>
              <a:rPr lang="en-IN" dirty="0"/>
              <a:t> → implement steering and braking differently</a:t>
            </a:r>
          </a:p>
        </p:txBody>
      </p:sp>
    </p:spTree>
    <p:extLst>
      <p:ext uri="{BB962C8B-B14F-4D97-AF65-F5344CB8AC3E}">
        <p14:creationId xmlns:p14="http://schemas.microsoft.com/office/powerpoint/2010/main" val="1106258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7FDD7-A931-9CA2-ABE6-ABFA2026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Displaying Output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A701C9-85B3-AEEC-F4A6-AAB9600BDD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6354" y="2256323"/>
            <a:ext cx="10880099" cy="234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Use </a:t>
            </a:r>
            <a:r>
              <a:rPr lang="en-US" altLang="en-US" sz="2419" dirty="0" err="1">
                <a:latin typeface="Arial Unicode MS"/>
              </a:rPr>
              <a:t>System.out.print</a:t>
            </a:r>
            <a:r>
              <a:rPr lang="en-US" altLang="en-US" sz="2419" dirty="0">
                <a:latin typeface="Arial Unicode MS"/>
              </a:rPr>
              <a:t>()</a:t>
            </a:r>
            <a:r>
              <a:rPr lang="en-US" altLang="en-US" sz="2419" dirty="0"/>
              <a:t> or </a:t>
            </a:r>
            <a:r>
              <a:rPr lang="en-US" altLang="en-US" sz="2419" dirty="0" err="1">
                <a:latin typeface="Arial Unicode MS"/>
              </a:rPr>
              <a:t>System.out.println</a:t>
            </a:r>
            <a:r>
              <a:rPr lang="en-US" altLang="en-US" sz="2419" dirty="0">
                <a:latin typeface="Arial Unicode MS"/>
              </a:rPr>
              <a:t>()</a:t>
            </a:r>
            <a:r>
              <a:rPr lang="en-US" altLang="en-US" sz="2419" dirty="0"/>
              <a:t> to display output.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 err="1">
                <a:latin typeface="Arial Unicode MS"/>
              </a:rPr>
              <a:t>System.out</a:t>
            </a:r>
            <a:r>
              <a:rPr lang="en-US" altLang="en-US" sz="2419" dirty="0"/>
              <a:t> is an object that represents the standard output device (your monitor).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 Unicode MS"/>
              </a:rPr>
              <a:t>print()</a:t>
            </a:r>
            <a:r>
              <a:rPr lang="en-US" altLang="en-US" sz="2419" b="1" dirty="0"/>
              <a:t> vs. </a:t>
            </a:r>
            <a:r>
              <a:rPr lang="en-US" altLang="en-US" sz="2419" b="1" dirty="0" err="1">
                <a:latin typeface="Arial Unicode MS"/>
              </a:rPr>
              <a:t>println</a:t>
            </a:r>
            <a:r>
              <a:rPr lang="en-US" altLang="en-US" sz="2419" b="1" dirty="0">
                <a:latin typeface="Arial Unicode MS"/>
              </a:rPr>
              <a:t>()</a:t>
            </a:r>
            <a:r>
              <a:rPr lang="en-US" altLang="en-US" sz="2419" b="1" dirty="0"/>
              <a:t>: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 Unicode MS"/>
              </a:rPr>
              <a:t>print()</a:t>
            </a:r>
            <a:r>
              <a:rPr lang="en-US" altLang="en-US" sz="2419" dirty="0"/>
              <a:t> displays output and keeps the cursor on the same line.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 err="1">
                <a:latin typeface="Arial Unicode MS"/>
              </a:rPr>
              <a:t>println</a:t>
            </a:r>
            <a:r>
              <a:rPr lang="en-US" altLang="en-US" sz="2419" dirty="0">
                <a:latin typeface="Arial Unicode MS"/>
              </a:rPr>
              <a:t>()</a:t>
            </a:r>
            <a:r>
              <a:rPr lang="en-US" altLang="en-US" sz="2419" dirty="0"/>
              <a:t> displays output and moves the cursor to the next line.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You can combine strings and variables using the </a:t>
            </a:r>
            <a:r>
              <a:rPr lang="en-US" altLang="en-US" sz="2419" dirty="0">
                <a:latin typeface="Arial Unicode MS"/>
              </a:rPr>
              <a:t>+</a:t>
            </a:r>
            <a:r>
              <a:rPr lang="en-US" altLang="en-US" sz="2419" dirty="0"/>
              <a:t> operator.</a:t>
            </a:r>
            <a:endParaRPr lang="en-US" altLang="en-US" sz="2419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4217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84B26-C07F-4060-21D8-19950CD41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Using Abstract Class Reference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C72F-8670-7F3A-86CD-669CA485C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Objects cannot be created for abstract class.</a:t>
            </a:r>
          </a:p>
          <a:p>
            <a:pPr lvl="0"/>
            <a:r>
              <a:rPr lang="en-IN" dirty="0"/>
              <a:t>But reference variables can be created.</a:t>
            </a:r>
          </a:p>
          <a:p>
            <a:pPr lvl="0"/>
            <a:r>
              <a:rPr lang="en-IN" dirty="0"/>
              <a:t>Abstract reference can refer to subclass objects.</a:t>
            </a:r>
          </a:p>
          <a:p>
            <a:pPr lvl="0"/>
            <a:r>
              <a:rPr lang="en-IN" dirty="0"/>
              <a:t>Helps enforce discipline: only superclass features accessible.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400924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616C-9091-FFCC-CF39-442C144C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– Electricity Bill Calculation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177EB-2BB7-0E28-726F-FDB622B17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Abstract class </a:t>
            </a:r>
            <a:r>
              <a:rPr lang="en-IN" sz="1800" dirty="0"/>
              <a:t>Plan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Instance variable: </a:t>
            </a:r>
            <a:r>
              <a:rPr lang="en-IN" sz="1600" dirty="0"/>
              <a:t>rate</a:t>
            </a:r>
            <a:r>
              <a:rPr lang="en-IN" dirty="0"/>
              <a:t>.</a:t>
            </a:r>
            <a:endParaRPr lang="en-IN" sz="2000" dirty="0"/>
          </a:p>
          <a:p>
            <a:pPr lvl="1"/>
            <a:r>
              <a:rPr lang="en-IN" dirty="0"/>
              <a:t>Abstract method: </a:t>
            </a:r>
            <a:r>
              <a:rPr lang="en-IN" sz="1600" dirty="0" err="1"/>
              <a:t>getRate</a:t>
            </a:r>
            <a:r>
              <a:rPr lang="en-IN" sz="1600" dirty="0"/>
              <a:t>()</a:t>
            </a:r>
            <a:r>
              <a:rPr lang="en-IN" dirty="0"/>
              <a:t>.</a:t>
            </a:r>
            <a:endParaRPr lang="en-IN" sz="2000" dirty="0"/>
          </a:p>
          <a:p>
            <a:pPr lvl="0"/>
            <a:r>
              <a:rPr lang="en-IN" dirty="0"/>
              <a:t>Subclasses:</a:t>
            </a:r>
            <a:endParaRPr lang="en-IN" sz="2400" dirty="0"/>
          </a:p>
          <a:p>
            <a:pPr lvl="1"/>
            <a:r>
              <a:rPr lang="en-IN" sz="1600" dirty="0" err="1"/>
              <a:t>CommercialPlan</a:t>
            </a:r>
            <a:r>
              <a:rPr lang="en-IN" dirty="0"/>
              <a:t> → rate = Rs. 5.00/unit.</a:t>
            </a:r>
            <a:endParaRPr lang="en-IN" sz="2000" dirty="0"/>
          </a:p>
          <a:p>
            <a:pPr lvl="1"/>
            <a:r>
              <a:rPr lang="en-IN" sz="1600" dirty="0" err="1"/>
              <a:t>DomesticPlan</a:t>
            </a:r>
            <a:r>
              <a:rPr lang="en-IN" dirty="0"/>
              <a:t> → rate = Rs. 2.60/unit.</a:t>
            </a:r>
            <a:endParaRPr lang="en-IN" sz="2000" dirty="0"/>
          </a:p>
          <a:p>
            <a:r>
              <a:rPr lang="en-IN" dirty="0"/>
              <a:t>Concrete subclass </a:t>
            </a:r>
            <a:r>
              <a:rPr lang="en-IN" sz="1800" dirty="0"/>
              <a:t>Calculate</a:t>
            </a:r>
            <a:r>
              <a:rPr lang="en-IN" dirty="0"/>
              <a:t> → uses abstract class reference to compute bills</a:t>
            </a:r>
          </a:p>
        </p:txBody>
      </p:sp>
    </p:spTree>
    <p:extLst>
      <p:ext uri="{BB962C8B-B14F-4D97-AF65-F5344CB8AC3E}">
        <p14:creationId xmlns:p14="http://schemas.microsoft.com/office/powerpoint/2010/main" val="32893585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0AE74-FA4D-4F43-1312-775C6A64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Advantages of Abstract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3EF0B-5963-BE91-E979-4857FAF29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Provide flexibility in programming.</a:t>
            </a:r>
          </a:p>
          <a:p>
            <a:pPr lvl="0"/>
            <a:r>
              <a:rPr lang="en-IN" dirty="0"/>
              <a:t>Different subclasses implement methods differently.</a:t>
            </a:r>
          </a:p>
          <a:p>
            <a:pPr lvl="0"/>
            <a:r>
              <a:rPr lang="en-IN" dirty="0"/>
              <a:t>Encourage code reusability and maintainability.</a:t>
            </a:r>
          </a:p>
          <a:p>
            <a:pPr lvl="0"/>
            <a:r>
              <a:rPr lang="en-IN" dirty="0"/>
              <a:t>Useful for designing frameworks and enforcing discipline.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904624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DE217-DAB4-7249-D2D0-39EF8A24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Abstract vs Final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C20B0-E067-7F87-0A96-55061DE10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abstract → class needs subclasses (incomplete).</a:t>
            </a:r>
          </a:p>
          <a:p>
            <a:pPr lvl="0"/>
            <a:r>
              <a:rPr lang="en-IN" dirty="0"/>
              <a:t>final → class cannot have subclasses.</a:t>
            </a:r>
          </a:p>
          <a:p>
            <a:pPr lvl="0"/>
            <a:r>
              <a:rPr lang="en-IN" dirty="0"/>
              <a:t>Both are contradictory → cannot use together.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114487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F173-19C4-03CE-6DC2-98EBE644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9FB9F-28FB-CD60-69E0-0067E60F5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4125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F73A-5FB5-5263-40E0-7899DE56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0AF6-FB9D-10E0-26C0-1A8229981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361354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82FA-64F7-7159-21C4-1C94DD811596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19: Interface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B7917408-8E4F-E84B-4E7D-97F9849032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BB93-14EA-2E23-C064-80A86E030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an Interface?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91A7-77FA-F57C-B531-4201B45C6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Interface = specification of method prototypes</a:t>
            </a:r>
          </a:p>
          <a:p>
            <a:pPr lvl="0"/>
            <a:r>
              <a:rPr lang="en-IN" dirty="0"/>
              <a:t>All methods are </a:t>
            </a:r>
            <a:r>
              <a:rPr lang="en-IN" b="1" dirty="0"/>
              <a:t>public</a:t>
            </a:r>
            <a:r>
              <a:rPr lang="en-IN" dirty="0"/>
              <a:t> and </a:t>
            </a:r>
            <a:r>
              <a:rPr lang="en-IN" b="1" dirty="0"/>
              <a:t>abstract</a:t>
            </a:r>
            <a:r>
              <a:rPr lang="en-IN" dirty="0"/>
              <a:t> by default</a:t>
            </a:r>
          </a:p>
          <a:p>
            <a:pPr lvl="0"/>
            <a:r>
              <a:rPr lang="en-IN" dirty="0"/>
              <a:t>No objects can be created from an interface</a:t>
            </a:r>
          </a:p>
          <a:p>
            <a:pPr lvl="0"/>
            <a:r>
              <a:rPr lang="en-IN" dirty="0"/>
              <a:t>Classes implement interface methods → become </a:t>
            </a:r>
            <a:r>
              <a:rPr lang="en-IN" b="1" dirty="0"/>
              <a:t>implementation classes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09244584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39D16-0136-D97A-6A71-5F7967BB5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Importance of Interfaces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E1CE0-5AF7-1D66-8720-5FA05EE35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Allows multiple classes to provide their own implementations</a:t>
            </a:r>
          </a:p>
          <a:p>
            <a:pPr lvl="0"/>
            <a:r>
              <a:rPr lang="en-IN" dirty="0"/>
              <a:t>Increases flexibility and reusability</a:t>
            </a:r>
          </a:p>
          <a:p>
            <a:pPr lvl="0"/>
            <a:r>
              <a:rPr lang="en-IN" dirty="0"/>
              <a:t>Enables third-party vendors to provide drivers (e.g., databases, printers)</a:t>
            </a:r>
          </a:p>
          <a:p>
            <a:pPr lvl="0"/>
            <a:r>
              <a:rPr lang="en-IN" dirty="0"/>
              <a:t>Example: Credit card analogy (card = interface, bank account = implementation class)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519825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FACE-C8D6-4F87-25BA-DAA00470B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Interface &amp; Database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4B6E5-7CDF-7E34-1148-3D677B7A5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Programmer writes interface </a:t>
            </a:r>
            <a:r>
              <a:rPr lang="en-IN" dirty="0" err="1"/>
              <a:t>MyInter</a:t>
            </a:r>
            <a:r>
              <a:rPr lang="en-IN" dirty="0"/>
              <a:t> with connect/disconnect methods</a:t>
            </a:r>
          </a:p>
          <a:p>
            <a:pPr lvl="0"/>
            <a:r>
              <a:rPr lang="en-IN" dirty="0"/>
              <a:t>Implementation classes: </a:t>
            </a:r>
            <a:r>
              <a:rPr lang="en-IN" dirty="0" err="1"/>
              <a:t>OracleDB</a:t>
            </a:r>
            <a:r>
              <a:rPr lang="en-IN" dirty="0"/>
              <a:t>, </a:t>
            </a:r>
            <a:r>
              <a:rPr lang="en-IN" dirty="0" err="1"/>
              <a:t>SybaseDB</a:t>
            </a:r>
            <a:r>
              <a:rPr lang="en-IN" dirty="0"/>
              <a:t>, etc.</a:t>
            </a:r>
          </a:p>
          <a:p>
            <a:pPr lvl="0"/>
            <a:r>
              <a:rPr lang="en-IN" dirty="0"/>
              <a:t>Users choose driver class depending on database</a:t>
            </a:r>
          </a:p>
          <a:p>
            <a:r>
              <a:rPr lang="en-IN" dirty="0"/>
              <a:t>Promotes </a:t>
            </a:r>
            <a:r>
              <a:rPr lang="en-IN" b="1" dirty="0"/>
              <a:t>vendor independence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1475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C9D84-086B-4051-3670-B7AFF4B9E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Backslash Codes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7ABF8D0-5BDC-5736-B273-267E44153C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5004" y="1511791"/>
            <a:ext cx="11116052" cy="19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Backslash codes are also known as escape sequences.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They are used inside strings to format the output.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" panose="020B0604020202020204" pitchFamily="34" charset="0"/>
              </a:rPr>
              <a:t>Example:</a:t>
            </a:r>
            <a:r>
              <a:rPr lang="en-US" altLang="en-US" sz="2419" dirty="0">
                <a:latin typeface="Arial" panose="020B0604020202020204" pitchFamily="34" charset="0"/>
              </a:rPr>
              <a:t> </a:t>
            </a:r>
            <a:r>
              <a:rPr lang="en-US" altLang="en-US" sz="2419" dirty="0">
                <a:latin typeface="Arial Unicode MS"/>
              </a:rPr>
              <a:t>\n</a:t>
            </a:r>
            <a:r>
              <a:rPr lang="en-US" altLang="en-US" sz="2419" dirty="0"/>
              <a:t> is used to move the cursor to a new line.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" panose="020B0604020202020204" pitchFamily="34" charset="0"/>
              </a:rPr>
              <a:t>Code Example:</a:t>
            </a:r>
            <a:r>
              <a:rPr lang="en-US" altLang="en-US" sz="2419" dirty="0">
                <a:latin typeface="Arial" panose="020B0604020202020204" pitchFamily="34" charset="0"/>
              </a:rPr>
              <a:t> </a:t>
            </a:r>
            <a:r>
              <a:rPr lang="en-US" altLang="en-US" sz="2419" dirty="0" err="1">
                <a:latin typeface="Arial Unicode MS"/>
              </a:rPr>
              <a:t>System.out.print</a:t>
            </a:r>
            <a:r>
              <a:rPr lang="en-US" altLang="en-US" sz="2419" dirty="0">
                <a:latin typeface="Arial Unicode MS"/>
              </a:rPr>
              <a:t>("Line 1\</a:t>
            </a:r>
            <a:r>
              <a:rPr lang="en-US" altLang="en-US" sz="2419" dirty="0" err="1">
                <a:latin typeface="Arial Unicode MS"/>
              </a:rPr>
              <a:t>nLine</a:t>
            </a:r>
            <a:r>
              <a:rPr lang="en-US" altLang="en-US" sz="2419" dirty="0">
                <a:latin typeface="Arial Unicode MS"/>
              </a:rPr>
              <a:t> 2");</a:t>
            </a:r>
            <a:r>
              <a:rPr lang="en-US" altLang="en-US" sz="2419" dirty="0"/>
              <a:t> will display the text on two separate lines.</a:t>
            </a:r>
            <a:endParaRPr lang="en-US" altLang="en-US" sz="2419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691FB-4BBD-D315-CFD5-99582FF50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26" y="3136040"/>
            <a:ext cx="6460750" cy="1419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CD52BD-7DB7-1AF7-1B35-E5832778A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60" y="4654837"/>
            <a:ext cx="6497616" cy="138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3692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00A6-AA6B-A3EC-B6ED-2AF71E84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API Documentation Role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5BD08-1796-651A-823E-58DFDD72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Vendors need to know methods to implement</a:t>
            </a:r>
          </a:p>
          <a:p>
            <a:pPr lvl="0"/>
            <a:r>
              <a:rPr lang="en-IN" b="1" dirty="0"/>
              <a:t>API Document</a:t>
            </a:r>
            <a:r>
              <a:rPr lang="en-IN" dirty="0"/>
              <a:t> provides method descriptions</a:t>
            </a:r>
          </a:p>
          <a:p>
            <a:pPr lvl="0"/>
            <a:r>
              <a:rPr lang="en-IN" dirty="0"/>
              <a:t>Written in </a:t>
            </a:r>
            <a:r>
              <a:rPr lang="en-IN" b="1" dirty="0"/>
              <a:t>HTML</a:t>
            </a:r>
            <a:r>
              <a:rPr lang="en-IN" dirty="0"/>
              <a:t> format</a:t>
            </a:r>
          </a:p>
          <a:p>
            <a:pPr lvl="0"/>
            <a:r>
              <a:rPr lang="en-IN" dirty="0"/>
              <a:t>Works as reference manual for third-party developers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9432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8F02-4A53-FF00-D414-972E61D5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Printer Interface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EFBE3-DB28-2922-11EE-5218B5AEE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Interface Printer with </a:t>
            </a:r>
            <a:r>
              <a:rPr lang="en-IN" dirty="0" err="1"/>
              <a:t>printIt</a:t>
            </a:r>
            <a:r>
              <a:rPr lang="en-IN" dirty="0"/>
              <a:t>() and disconnect() methods</a:t>
            </a:r>
          </a:p>
          <a:p>
            <a:pPr lvl="0"/>
            <a:r>
              <a:rPr lang="en-IN" dirty="0"/>
              <a:t>Implementation classes: </a:t>
            </a:r>
            <a:r>
              <a:rPr lang="en-IN" dirty="0" err="1"/>
              <a:t>IBMPrinter</a:t>
            </a:r>
            <a:r>
              <a:rPr lang="en-IN" dirty="0"/>
              <a:t>, </a:t>
            </a:r>
            <a:r>
              <a:rPr lang="en-IN" dirty="0" err="1"/>
              <a:t>EpsonPrinter</a:t>
            </a:r>
            <a:endParaRPr lang="en-IN" dirty="0"/>
          </a:p>
          <a:p>
            <a:pPr lvl="0"/>
            <a:r>
              <a:rPr lang="en-IN" dirty="0"/>
              <a:t>Config file (config.txt) stores driver name</a:t>
            </a:r>
          </a:p>
          <a:p>
            <a:pPr lvl="0"/>
            <a:r>
              <a:rPr lang="en-IN" dirty="0"/>
              <a:t>Program dynamically loads driver using </a:t>
            </a:r>
            <a:r>
              <a:rPr lang="en-IN" dirty="0" err="1"/>
              <a:t>Class.forName</a:t>
            </a:r>
            <a:r>
              <a:rPr lang="en-IN" dirty="0"/>
              <a:t>() &amp; </a:t>
            </a:r>
            <a:r>
              <a:rPr lang="en-IN" dirty="0" err="1"/>
              <a:t>newInstance</a:t>
            </a:r>
            <a:r>
              <a:rPr lang="en-IN" dirty="0"/>
              <a:t>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050655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6CFF-2025-FD42-4858-EEF17A60F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Multiple Inheritance Using Interfaces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6F03-2D5E-370B-948C-029428AB6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Java doesn’t support multiple inheritance with classes</a:t>
            </a:r>
            <a:endParaRPr lang="en-IN" sz="2400" dirty="0"/>
          </a:p>
          <a:p>
            <a:pPr lvl="0"/>
            <a:r>
              <a:rPr lang="en-IN" dirty="0"/>
              <a:t>Interfaces allow multiple inheritance without ambiguity</a:t>
            </a:r>
            <a:endParaRPr lang="en-IN" sz="24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1"/>
            <a:r>
              <a:rPr lang="en-IN" sz="1600" dirty="0"/>
              <a:t>Father</a:t>
            </a:r>
            <a:r>
              <a:rPr lang="en-IN" dirty="0"/>
              <a:t> &amp; </a:t>
            </a:r>
            <a:r>
              <a:rPr lang="en-IN" sz="1600" dirty="0"/>
              <a:t>Mother</a:t>
            </a:r>
            <a:r>
              <a:rPr lang="en-IN" dirty="0"/>
              <a:t> interfaces with constant HT and method </a:t>
            </a:r>
            <a:r>
              <a:rPr lang="en-IN" sz="1600" dirty="0"/>
              <a:t>height()</a:t>
            </a:r>
            <a:endParaRPr lang="en-IN" sz="2000" dirty="0"/>
          </a:p>
          <a:p>
            <a:pPr lvl="1"/>
            <a:r>
              <a:rPr lang="en-IN" sz="1600" dirty="0"/>
              <a:t>Child</a:t>
            </a:r>
            <a:r>
              <a:rPr lang="en-IN" dirty="0"/>
              <a:t> class implements both, calculates average height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818377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F3294-3D3A-11AA-5C8B-83623907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Abstract Class vs Interface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FB7FD-1A75-79A7-92B4-46F97CE4A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Abstract Class</a:t>
            </a:r>
            <a:endParaRPr lang="en-IN" dirty="0"/>
          </a:p>
          <a:p>
            <a:pPr lvl="0"/>
            <a:r>
              <a:rPr lang="en-IN" dirty="0"/>
              <a:t>Can have abstract + concrete methods</a:t>
            </a:r>
          </a:p>
          <a:p>
            <a:pPr lvl="0"/>
            <a:r>
              <a:rPr lang="en-IN" dirty="0"/>
              <a:t>Declared using abstract keyword</a:t>
            </a:r>
          </a:p>
          <a:p>
            <a:pPr lvl="0"/>
            <a:r>
              <a:rPr lang="en-IN" dirty="0"/>
              <a:t>Same team must provide subclasses</a:t>
            </a:r>
          </a:p>
          <a:p>
            <a:pPr lvl="0"/>
            <a:r>
              <a:rPr lang="en-IN" dirty="0"/>
              <a:t>Faster (less overhead)</a:t>
            </a:r>
          </a:p>
          <a:p>
            <a:r>
              <a:rPr lang="en-IN" b="1" dirty="0"/>
              <a:t>Interface</a:t>
            </a:r>
            <a:endParaRPr lang="en-IN" dirty="0"/>
          </a:p>
          <a:p>
            <a:pPr lvl="0"/>
            <a:r>
              <a:rPr lang="en-IN" dirty="0"/>
              <a:t>Only abstract methods</a:t>
            </a:r>
          </a:p>
          <a:p>
            <a:pPr lvl="0"/>
            <a:r>
              <a:rPr lang="en-IN" dirty="0"/>
              <a:t>Declared using interface keyword</a:t>
            </a:r>
          </a:p>
          <a:p>
            <a:pPr lvl="0"/>
            <a:r>
              <a:rPr lang="en-IN" dirty="0"/>
              <a:t>Third-party vendors can provide implementations</a:t>
            </a:r>
          </a:p>
          <a:p>
            <a:pPr lvl="0"/>
            <a:r>
              <a:rPr lang="en-IN" dirty="0"/>
              <a:t>Slower (JVM searches implementation at runtime)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0001681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DAB67-8909-DCF7-65C0-0CC01B48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When to Use?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E6D86-FD44-3301-AD84-2DABE9D0C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Abstract Class</a:t>
            </a:r>
            <a:r>
              <a:rPr lang="en-IN" dirty="0"/>
              <a:t> → When objects share common features</a:t>
            </a:r>
            <a:endParaRPr lang="en-IN" sz="2400" dirty="0"/>
          </a:p>
          <a:p>
            <a:pPr lvl="0"/>
            <a:r>
              <a:rPr lang="en-IN" b="1" dirty="0"/>
              <a:t>Interface</a:t>
            </a:r>
            <a:r>
              <a:rPr lang="en-IN" dirty="0"/>
              <a:t> → When different implementations are required</a:t>
            </a:r>
            <a:endParaRPr lang="en-IN" sz="24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1"/>
            <a:r>
              <a:rPr lang="en-IN" dirty="0" err="1"/>
              <a:t>WholeSaler</a:t>
            </a:r>
            <a:r>
              <a:rPr lang="en-IN" dirty="0"/>
              <a:t> abstract class → same text books, different stationery</a:t>
            </a:r>
            <a:endParaRPr lang="en-IN" sz="2000" dirty="0"/>
          </a:p>
          <a:p>
            <a:r>
              <a:rPr lang="en-IN" dirty="0" err="1"/>
              <a:t>WholeSaler</a:t>
            </a:r>
            <a:r>
              <a:rPr lang="en-IN" dirty="0"/>
              <a:t> interface → different text books &amp; stationery</a:t>
            </a:r>
          </a:p>
        </p:txBody>
      </p:sp>
    </p:spTree>
    <p:extLst>
      <p:ext uri="{BB962C8B-B14F-4D97-AF65-F5344CB8AC3E}">
        <p14:creationId xmlns:p14="http://schemas.microsoft.com/office/powerpoint/2010/main" val="150301166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0B1F-454A-A5C3-5DC8-DCA97CF2A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47FD-93F8-A09F-A2F3-BC6C1FE88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12562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1F3B-1B09-6953-90DE-9FF63969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ADD3E-C4D8-EF48-413E-4150127AC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437642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75977-53CA-2289-7FAC-8778844E6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1400D-A801-95DF-F68A-38D8DB761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921003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5C95-1915-104C-D736-7F30BA40CC50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20: Package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29879C75-B84C-9D8E-2C27-A87EB05C75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1218-C253-404B-8BF8-B99A5DBA3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Packages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F4FFD-E760-F0E6-304A-86C22AAA3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Organize related classes &amp; interfaces into groups</a:t>
            </a:r>
          </a:p>
          <a:p>
            <a:pPr lvl="0"/>
            <a:r>
              <a:rPr lang="en-IN" dirty="0"/>
              <a:t>Stored in directories (folders) called </a:t>
            </a:r>
            <a:r>
              <a:rPr lang="en-IN" i="1" dirty="0"/>
              <a:t>packages</a:t>
            </a:r>
            <a:endParaRPr lang="en-IN" dirty="0"/>
          </a:p>
          <a:p>
            <a:pPr lvl="0"/>
            <a:r>
              <a:rPr lang="en-IN" dirty="0"/>
              <a:t>Example: java.io, </a:t>
            </a:r>
            <a:r>
              <a:rPr lang="en-IN" dirty="0" err="1"/>
              <a:t>java.util</a:t>
            </a:r>
            <a:r>
              <a:rPr lang="en-IN" dirty="0"/>
              <a:t>, </a:t>
            </a:r>
            <a:r>
              <a:rPr lang="en-IN" dirty="0" err="1"/>
              <a:t>java.awt</a:t>
            </a:r>
            <a:endParaRPr lang="en-IN" dirty="0"/>
          </a:p>
          <a:p>
            <a:pPr lvl="0"/>
            <a:r>
              <a:rPr lang="en-IN" dirty="0"/>
              <a:t>A package = subdirectory of classes/interfaces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0418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A5072-C1DE-1BCC-E256-450B884C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Variables and Operators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BAE76A4-AE31-95AD-51E0-6922EDC844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29290" y="1663585"/>
            <a:ext cx="8044772" cy="245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>
                <a:latin typeface="Arial" panose="020B0604020202020204" pitchFamily="34" charset="0"/>
              </a:rPr>
              <a:t>Variables:</a:t>
            </a:r>
            <a:endParaRPr lang="en-US" altLang="en-US" sz="1693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>
                <a:latin typeface="Arial" panose="020B0604020202020204" pitchFamily="34" charset="0"/>
              </a:rPr>
              <a:t>Represent memory locations to store data.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>
                <a:latin typeface="Arial" panose="020B0604020202020204" pitchFamily="34" charset="0"/>
              </a:rPr>
              <a:t>Must be declared with a data type before use.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>
                <a:latin typeface="Arial" panose="020B0604020202020204" pitchFamily="34" charset="0"/>
              </a:rPr>
              <a:t>Example:</a:t>
            </a:r>
            <a:r>
              <a:rPr lang="en-US" altLang="en-US" sz="1693">
                <a:latin typeface="Arial" panose="020B0604020202020204" pitchFamily="34" charset="0"/>
              </a:rPr>
              <a:t> </a:t>
            </a:r>
            <a:r>
              <a:rPr lang="en-US" altLang="en-US" sz="1693">
                <a:latin typeface="Arial Unicode MS"/>
              </a:rPr>
              <a:t>int x, y;</a:t>
            </a:r>
            <a:endParaRPr lang="en-US" altLang="en-US" sz="1693"/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>
                <a:latin typeface="Arial" panose="020B0604020202020204" pitchFamily="34" charset="0"/>
              </a:rPr>
              <a:t>Operators:</a:t>
            </a:r>
            <a:endParaRPr lang="en-US" altLang="en-US" sz="1693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>
                <a:latin typeface="Arial" panose="020B0604020202020204" pitchFamily="34" charset="0"/>
              </a:rPr>
              <a:t>Symbols that perform operations on variables.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>
                <a:latin typeface="Arial Unicode MS"/>
              </a:rPr>
              <a:t>=</a:t>
            </a:r>
            <a:r>
              <a:rPr lang="en-US" altLang="en-US" sz="1693" b="1"/>
              <a:t> (Assignment Operator):</a:t>
            </a:r>
            <a:r>
              <a:rPr lang="en-US" altLang="en-US" sz="1693">
                <a:latin typeface="Arial" panose="020B0604020202020204" pitchFamily="34" charset="0"/>
              </a:rPr>
              <a:t> Stores a value from the right into the variable on the left.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93" b="1">
                <a:latin typeface="Arial Unicode MS"/>
              </a:rPr>
              <a:t>+</a:t>
            </a:r>
            <a:r>
              <a:rPr lang="en-US" altLang="en-US" sz="1693" b="1"/>
              <a:t> (Addition Operator):</a:t>
            </a:r>
            <a:r>
              <a:rPr lang="en-US" altLang="en-US" sz="1693">
                <a:latin typeface="Arial" panose="020B0604020202020204" pitchFamily="34" charset="0"/>
              </a:rPr>
              <a:t> Used for adding numbers or joining strings and variables.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693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61209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D93F-8350-B015-E1AC-CC2B3886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Need for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8DEDA-E6BD-27C0-48F7-84C157391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Groups related classes/interfaces together</a:t>
            </a:r>
          </a:p>
          <a:p>
            <a:pPr lvl="0"/>
            <a:r>
              <a:rPr lang="en-IN" dirty="0"/>
              <a:t>Prevents accidental deletion of classes</a:t>
            </a:r>
          </a:p>
          <a:p>
            <a:pPr lvl="0"/>
            <a:r>
              <a:rPr lang="en-IN" dirty="0"/>
              <a:t>Allows classes with the same name in different packages (e.g., Date in </a:t>
            </a:r>
            <a:r>
              <a:rPr lang="en-IN" dirty="0" err="1"/>
              <a:t>java.util</a:t>
            </a:r>
            <a:r>
              <a:rPr lang="en-IN" dirty="0"/>
              <a:t> &amp; </a:t>
            </a:r>
            <a:r>
              <a:rPr lang="en-IN" dirty="0" err="1"/>
              <a:t>java.sql</a:t>
            </a:r>
            <a:r>
              <a:rPr lang="en-IN" dirty="0"/>
              <a:t>)</a:t>
            </a:r>
          </a:p>
          <a:p>
            <a:pPr lvl="0"/>
            <a:r>
              <a:rPr lang="en-IN" dirty="0"/>
              <a:t>Promotes </a:t>
            </a:r>
            <a:r>
              <a:rPr lang="en-IN" b="1" dirty="0"/>
              <a:t>reusability</a:t>
            </a:r>
            <a:r>
              <a:rPr lang="en-IN" dirty="0"/>
              <a:t> (like a library of books)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30857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3F350-B07E-5624-AB3A-A28218E9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8798-3F81-392C-F09A-D4901F1AA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Built-in Packages</a:t>
            </a:r>
            <a:r>
              <a:rPr lang="en-IN" dirty="0"/>
              <a:t> (Java predefined)</a:t>
            </a:r>
          </a:p>
          <a:p>
            <a:pPr lvl="0"/>
            <a:r>
              <a:rPr lang="en-IN" b="1" dirty="0"/>
              <a:t>User-defined Packages</a:t>
            </a:r>
            <a:r>
              <a:rPr lang="en-IN" dirty="0"/>
              <a:t> (created by programmers)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5146955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F32E-4440-CCDA-4BFD-F04C711A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Built-in Packages – </a:t>
            </a:r>
            <a:r>
              <a:rPr lang="en-IN" b="1" dirty="0" err="1"/>
              <a:t>java.lang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06E1-1698-F54B-3621-17D69FD6E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Contains core classes &amp; interfaces</a:t>
            </a:r>
          </a:p>
          <a:p>
            <a:pPr lvl="0"/>
            <a:r>
              <a:rPr lang="en-IN" dirty="0"/>
              <a:t>Wrapper classes (convert primitives to objects)</a:t>
            </a:r>
          </a:p>
          <a:p>
            <a:pPr lvl="0"/>
            <a:r>
              <a:rPr lang="en-IN" dirty="0"/>
              <a:t>String, </a:t>
            </a:r>
            <a:r>
              <a:rPr lang="en-IN" dirty="0" err="1"/>
              <a:t>StringBuffer</a:t>
            </a:r>
            <a:r>
              <a:rPr lang="en-IN" dirty="0"/>
              <a:t> for strings</a:t>
            </a:r>
          </a:p>
          <a:p>
            <a:pPr lvl="0"/>
            <a:r>
              <a:rPr lang="en-IN" dirty="0"/>
              <a:t>Thread, Runtime, System classes</a:t>
            </a:r>
          </a:p>
          <a:p>
            <a:pPr lvl="0"/>
            <a:r>
              <a:rPr lang="en-IN" dirty="0"/>
              <a:t>Garbage collection using </a:t>
            </a:r>
            <a:r>
              <a:rPr lang="en-IN" dirty="0" err="1"/>
              <a:t>System.gc</a:t>
            </a:r>
            <a:r>
              <a:rPr lang="en-IN" dirty="0"/>
              <a:t>() or </a:t>
            </a:r>
            <a:r>
              <a:rPr lang="en-IN" dirty="0" err="1"/>
              <a:t>Runtime.getRuntime</a:t>
            </a:r>
            <a:r>
              <a:rPr lang="en-IN" dirty="0"/>
              <a:t>().</a:t>
            </a:r>
            <a:r>
              <a:rPr lang="en-IN" dirty="0" err="1"/>
              <a:t>gc</a:t>
            </a:r>
            <a:r>
              <a:rPr lang="en-IN" dirty="0"/>
              <a:t>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5724356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B4926-D447-F34C-1837-D2F1ECA2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Built-in Packages – Others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22E5B-2643-5103-7F6D-9FF2A375B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IN" dirty="0" err="1"/>
              <a:t>java.util</a:t>
            </a:r>
            <a:r>
              <a:rPr lang="en-IN" dirty="0"/>
              <a:t> → Collections (Stack, Vector, </a:t>
            </a:r>
            <a:r>
              <a:rPr lang="en-IN" dirty="0" err="1"/>
              <a:t>Hashtable</a:t>
            </a:r>
            <a:r>
              <a:rPr lang="en-IN" dirty="0"/>
              <a:t>, Arrays) &amp; Date/Time handling</a:t>
            </a:r>
          </a:p>
          <a:p>
            <a:pPr lvl="0"/>
            <a:r>
              <a:rPr lang="en-IN" dirty="0"/>
              <a:t>java.io → Input/Output, Streams</a:t>
            </a:r>
          </a:p>
          <a:p>
            <a:pPr lvl="0"/>
            <a:r>
              <a:rPr lang="en-IN" dirty="0" err="1"/>
              <a:t>java.awt</a:t>
            </a:r>
            <a:r>
              <a:rPr lang="en-IN" dirty="0"/>
              <a:t> → GUI components, graphics</a:t>
            </a:r>
          </a:p>
          <a:p>
            <a:pPr lvl="0"/>
            <a:r>
              <a:rPr lang="en-IN" dirty="0" err="1"/>
              <a:t>java.awt.event</a:t>
            </a:r>
            <a:r>
              <a:rPr lang="en-IN" dirty="0"/>
              <a:t> → Event handling (buttons, menus, etc.)</a:t>
            </a:r>
          </a:p>
          <a:p>
            <a:pPr lvl="0"/>
            <a:r>
              <a:rPr lang="en-IN" dirty="0" err="1"/>
              <a:t>javax.swing</a:t>
            </a:r>
            <a:r>
              <a:rPr lang="en-IN" dirty="0"/>
              <a:t> → Extended GUI toolkit</a:t>
            </a:r>
          </a:p>
          <a:p>
            <a:pPr lvl="0"/>
            <a:r>
              <a:rPr lang="en-IN" dirty="0"/>
              <a:t>java.net → Networking (Sockets, Client-Server)</a:t>
            </a:r>
          </a:p>
          <a:p>
            <a:pPr lvl="0"/>
            <a:r>
              <a:rPr lang="en-IN" dirty="0" err="1"/>
              <a:t>java.applet</a:t>
            </a:r>
            <a:r>
              <a:rPr lang="en-IN" dirty="0"/>
              <a:t> → Applet support</a:t>
            </a:r>
          </a:p>
          <a:p>
            <a:pPr lvl="0"/>
            <a:r>
              <a:rPr lang="en-IN" dirty="0" err="1"/>
              <a:t>java.text</a:t>
            </a:r>
            <a:r>
              <a:rPr lang="en-IN" dirty="0"/>
              <a:t> → </a:t>
            </a:r>
            <a:r>
              <a:rPr lang="en-IN" dirty="0" err="1"/>
              <a:t>DateFormat</a:t>
            </a:r>
            <a:r>
              <a:rPr lang="en-IN" dirty="0"/>
              <a:t>, </a:t>
            </a:r>
            <a:r>
              <a:rPr lang="en-IN" dirty="0" err="1"/>
              <a:t>NumberFormat</a:t>
            </a:r>
            <a:endParaRPr lang="en-IN" dirty="0"/>
          </a:p>
          <a:p>
            <a:pPr lvl="0"/>
            <a:r>
              <a:rPr lang="en-IN" dirty="0" err="1"/>
              <a:t>java.sql</a:t>
            </a:r>
            <a:r>
              <a:rPr lang="en-IN" dirty="0"/>
              <a:t> → Database connectivity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118285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61E5-34CE-4AB4-CD84-66409715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User-defined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06369-643F-01B4-8E1B-32F7F819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Programmers can create their own packages</a:t>
            </a:r>
          </a:p>
          <a:p>
            <a:pPr lvl="0"/>
            <a:r>
              <a:rPr lang="en-IN" dirty="0"/>
              <a:t>Syntax: package </a:t>
            </a:r>
            <a:r>
              <a:rPr lang="en-IN" dirty="0" err="1"/>
              <a:t>packagename</a:t>
            </a:r>
            <a:r>
              <a:rPr lang="en-IN" dirty="0"/>
              <a:t>;</a:t>
            </a:r>
          </a:p>
          <a:p>
            <a:pPr lvl="0"/>
            <a:r>
              <a:rPr lang="en-IN" dirty="0"/>
              <a:t>Classes must be declared public to be accessible</a:t>
            </a:r>
          </a:p>
          <a:p>
            <a:pPr lvl="0"/>
            <a:r>
              <a:rPr lang="en-IN" dirty="0"/>
              <a:t>Example: Package </a:t>
            </a:r>
            <a:r>
              <a:rPr lang="en-IN" b="1" dirty="0"/>
              <a:t>pack</a:t>
            </a:r>
            <a:r>
              <a:rPr lang="en-IN" dirty="0"/>
              <a:t> with class </a:t>
            </a:r>
            <a:r>
              <a:rPr lang="en-IN" b="1" dirty="0"/>
              <a:t>Addition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027306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5A09A-4CD7-0497-ACCF-336886C6D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Using User-defined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C9926-EA02-BB3B-335D-A98C201F8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Import with import </a:t>
            </a:r>
            <a:r>
              <a:rPr lang="en-IN" dirty="0" err="1"/>
              <a:t>pack.ClassName</a:t>
            </a:r>
            <a:r>
              <a:rPr lang="en-IN" dirty="0"/>
              <a:t>;</a:t>
            </a:r>
          </a:p>
          <a:p>
            <a:pPr lvl="0"/>
            <a:r>
              <a:rPr lang="en-IN" dirty="0"/>
              <a:t>Or import pack.*; to include all classes</a:t>
            </a:r>
          </a:p>
          <a:p>
            <a:pPr lvl="0"/>
            <a:r>
              <a:rPr lang="en-IN" dirty="0"/>
              <a:t>Compile with </a:t>
            </a:r>
            <a:r>
              <a:rPr lang="en-IN" dirty="0" err="1"/>
              <a:t>javac</a:t>
            </a:r>
            <a:r>
              <a:rPr lang="en-IN" dirty="0"/>
              <a:t> -d . ClassName.java (creates subdirectory)</a:t>
            </a:r>
          </a:p>
          <a:p>
            <a:r>
              <a:rPr lang="en-IN" dirty="0"/>
              <a:t>Example: Using Addition &amp; Subtraction classes from pack</a:t>
            </a:r>
          </a:p>
        </p:txBody>
      </p:sp>
    </p:spTree>
    <p:extLst>
      <p:ext uri="{BB962C8B-B14F-4D97-AF65-F5344CB8AC3E}">
        <p14:creationId xmlns:p14="http://schemas.microsoft.com/office/powerpoint/2010/main" val="274276998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CD58D-5760-3634-1668-732E3B49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Import Statement Differences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CA03B-B2F6-06BD-AEA5-870F9ADB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import </a:t>
            </a:r>
            <a:r>
              <a:rPr lang="en-IN" dirty="0" err="1"/>
              <a:t>pack.Addition</a:t>
            </a:r>
            <a:r>
              <a:rPr lang="en-IN" dirty="0"/>
              <a:t>; → Only </a:t>
            </a:r>
            <a:r>
              <a:rPr lang="en-IN" b="1" dirty="0"/>
              <a:t>Addition</a:t>
            </a:r>
            <a:r>
              <a:rPr lang="en-IN" dirty="0"/>
              <a:t> class imported</a:t>
            </a:r>
          </a:p>
          <a:p>
            <a:pPr lvl="0"/>
            <a:r>
              <a:rPr lang="en-IN" dirty="0"/>
              <a:t>import pack.*; → All classes in </a:t>
            </a:r>
            <a:r>
              <a:rPr lang="en-IN" b="1" dirty="0"/>
              <a:t>pack</a:t>
            </a:r>
            <a:r>
              <a:rPr lang="en-IN" dirty="0"/>
              <a:t> imported</a:t>
            </a:r>
          </a:p>
          <a:p>
            <a:pPr lvl="0"/>
            <a:r>
              <a:rPr lang="en-IN" dirty="0"/>
              <a:t>Specific import = faster compilation (less load on compiler)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4646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37A8-5DCC-BD0C-82BE-901B36F0B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CLASSPATH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AFDAC-BA46-B545-E4B2-4304A2CD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Environment variable</a:t>
            </a:r>
            <a:r>
              <a:rPr lang="en-IN" dirty="0"/>
              <a:t> that tells compiler where to find classes</a:t>
            </a:r>
          </a:p>
          <a:p>
            <a:pPr lvl="0"/>
            <a:r>
              <a:rPr lang="en-IN" dirty="0"/>
              <a:t>Can be directory or JAR file</a:t>
            </a:r>
          </a:p>
          <a:p>
            <a:pPr lvl="0"/>
            <a:r>
              <a:rPr lang="en-IN" dirty="0"/>
              <a:t>Example: set CLASSPATH=D:\sub;.</a:t>
            </a:r>
          </a:p>
          <a:p>
            <a:pPr lvl="0"/>
            <a:r>
              <a:rPr lang="en-IN" dirty="0"/>
              <a:t>-cp option also used at runtime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088933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285-D749-542D-031B-5600F1DE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JAR Files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9CAE6-9FF6-E738-33E0-17F047226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Java Archive File</a:t>
            </a:r>
            <a:r>
              <a:rPr lang="en-IN" dirty="0"/>
              <a:t> = compressed package (like .zip)</a:t>
            </a:r>
          </a:p>
          <a:p>
            <a:pPr lvl="0"/>
            <a:r>
              <a:rPr lang="en-IN" dirty="0"/>
              <a:t>Stores classes, images, audio, etc.</a:t>
            </a:r>
          </a:p>
          <a:p>
            <a:pPr lvl="0"/>
            <a:r>
              <a:rPr lang="en-IN" dirty="0"/>
              <a:t>Created using jar </a:t>
            </a:r>
            <a:r>
              <a:rPr lang="en-IN" dirty="0" err="1"/>
              <a:t>cf</a:t>
            </a:r>
            <a:r>
              <a:rPr lang="en-IN" dirty="0"/>
              <a:t> pack.jar pack</a:t>
            </a:r>
          </a:p>
          <a:p>
            <a:pPr lvl="0"/>
            <a:r>
              <a:rPr lang="en-IN" dirty="0"/>
              <a:t>View contents with jar </a:t>
            </a:r>
            <a:r>
              <a:rPr lang="en-IN" dirty="0" err="1"/>
              <a:t>tf</a:t>
            </a:r>
            <a:r>
              <a:rPr lang="en-IN" dirty="0"/>
              <a:t> pack.jar</a:t>
            </a:r>
          </a:p>
          <a:p>
            <a:pPr lvl="0"/>
            <a:r>
              <a:rPr lang="en-IN" dirty="0"/>
              <a:t>Makes sharing &amp; reusability easier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746751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DD6C8-3B2A-7430-144A-1B38A5DC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Interfaces in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7515-BE64-D71B-2BAB-D860F088A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Interfaces can also be placed inside packages</a:t>
            </a:r>
          </a:p>
          <a:p>
            <a:pPr lvl="0"/>
            <a:r>
              <a:rPr lang="en-IN" dirty="0"/>
              <a:t>Implementation classes must be created separately</a:t>
            </a:r>
          </a:p>
          <a:p>
            <a:pPr lvl="0"/>
            <a:r>
              <a:rPr lang="en-IN" dirty="0"/>
              <a:t>Example: </a:t>
            </a:r>
            <a:r>
              <a:rPr lang="en-IN" dirty="0" err="1"/>
              <a:t>MyDate</a:t>
            </a:r>
            <a:r>
              <a:rPr lang="en-IN" dirty="0"/>
              <a:t> interface with </a:t>
            </a:r>
            <a:r>
              <a:rPr lang="en-IN" dirty="0" err="1"/>
              <a:t>showDate</a:t>
            </a:r>
            <a:r>
              <a:rPr lang="en-IN" dirty="0"/>
              <a:t>()</a:t>
            </a:r>
          </a:p>
          <a:p>
            <a:pPr lvl="0"/>
            <a:r>
              <a:rPr lang="en-IN" dirty="0"/>
              <a:t>Implemented by </a:t>
            </a:r>
            <a:r>
              <a:rPr lang="en-IN" dirty="0" err="1"/>
              <a:t>DateImpl</a:t>
            </a:r>
            <a:r>
              <a:rPr lang="en-IN" dirty="0"/>
              <a:t> class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8240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DFE72-C2FD-F9AD-C2EC-B3F22564E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Network?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8C4F320-A087-22C9-8014-162DAA5E48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2406" y="1584337"/>
            <a:ext cx="10705996" cy="245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Definition:</a:t>
            </a:r>
            <a:r>
              <a:rPr lang="en-US" altLang="en-US" sz="2177" dirty="0">
                <a:latin typeface="Arial" panose="020B0604020202020204" pitchFamily="34" charset="0"/>
              </a:rPr>
              <a:t> The interconnection of two or more computers.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Purpose:</a:t>
            </a:r>
            <a:r>
              <a:rPr lang="en-US" altLang="en-US" sz="2177" dirty="0">
                <a:latin typeface="Arial" panose="020B0604020202020204" pitchFamily="34" charset="0"/>
              </a:rPr>
              <a:t> The primary purpose is </a:t>
            </a:r>
            <a:r>
              <a:rPr lang="en-US" altLang="en-US" sz="2177" b="1" dirty="0">
                <a:latin typeface="Arial" panose="020B0604020202020204" pitchFamily="34" charset="0"/>
              </a:rPr>
              <a:t>resource sharing</a:t>
            </a:r>
            <a:r>
              <a:rPr lang="en-US" altLang="en-US" sz="2177" dirty="0">
                <a:latin typeface="Arial" panose="020B0604020202020204" pitchFamily="34" charset="0"/>
              </a:rPr>
              <a:t> (data, software, hardware, CPU).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Client/Server Architecture:</a:t>
            </a:r>
            <a:endParaRPr lang="en-US" altLang="en-US" sz="2177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Client:</a:t>
            </a:r>
            <a:r>
              <a:rPr lang="en-US" altLang="en-US" sz="2177" dirty="0">
                <a:latin typeface="Arial" panose="020B0604020202020204" pitchFamily="34" charset="0"/>
              </a:rPr>
              <a:t> Requests a service.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Server:</a:t>
            </a:r>
            <a:r>
              <a:rPr lang="en-US" altLang="en-US" sz="2177" dirty="0">
                <a:latin typeface="Arial" panose="020B0604020202020204" pitchFamily="34" charset="0"/>
              </a:rPr>
              <a:t> Provides a service.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177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FA5E3-B637-7BFA-0575-0BAE719C9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797" y="3824189"/>
            <a:ext cx="8353712" cy="22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0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5686-1EF8-3DA2-8826-E70360A4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350CC-247F-E2E3-88B3-C5782EF52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686354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D1DC4-3A3A-64FB-EFC9-18EDC666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Sub-packages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79C87-974D-ED5A-B4A2-2FC0F4DC0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Format: package pack1.pack2;</a:t>
            </a:r>
          </a:p>
          <a:p>
            <a:pPr lvl="0"/>
            <a:r>
              <a:rPr lang="en-IN" dirty="0"/>
              <a:t>Example: </a:t>
            </a:r>
            <a:r>
              <a:rPr lang="en-IN" dirty="0" err="1"/>
              <a:t>dream.tech</a:t>
            </a:r>
            <a:r>
              <a:rPr lang="en-IN" dirty="0"/>
              <a:t> contains Sample class</a:t>
            </a:r>
          </a:p>
          <a:p>
            <a:pPr lvl="0"/>
            <a:r>
              <a:rPr lang="en-IN" dirty="0"/>
              <a:t>Import with import </a:t>
            </a:r>
            <a:r>
              <a:rPr lang="en-IN" dirty="0" err="1"/>
              <a:t>dream.tech.Sample</a:t>
            </a:r>
            <a:r>
              <a:rPr lang="en-IN" dirty="0"/>
              <a:t>;</a:t>
            </a:r>
          </a:p>
          <a:p>
            <a:pPr lvl="0"/>
            <a:r>
              <a:rPr lang="en-IN" dirty="0"/>
              <a:t>Helps organize large projects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71330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4578-0D53-0C44-C3EF-85C1C24ED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Access Specifiers in Packages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C2A1C-3545-7697-53A6-7C7BCFFA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private</a:t>
            </a:r>
            <a:r>
              <a:rPr lang="en-IN" dirty="0"/>
              <a:t> → Accessible only within class (Class scope)</a:t>
            </a:r>
          </a:p>
          <a:p>
            <a:pPr lvl="0"/>
            <a:r>
              <a:rPr lang="en-IN" b="1" dirty="0"/>
              <a:t>public</a:t>
            </a:r>
            <a:r>
              <a:rPr lang="en-IN" dirty="0"/>
              <a:t> → Accessible everywhere (Global scope)</a:t>
            </a:r>
          </a:p>
          <a:p>
            <a:pPr lvl="0"/>
            <a:r>
              <a:rPr lang="en-IN" b="1" dirty="0"/>
              <a:t>protected</a:t>
            </a:r>
            <a:r>
              <a:rPr lang="en-IN" dirty="0"/>
              <a:t> → Accessible in same package + subclasses</a:t>
            </a:r>
          </a:p>
          <a:p>
            <a:pPr lvl="0"/>
            <a:r>
              <a:rPr lang="en-IN" b="1" dirty="0"/>
              <a:t>default</a:t>
            </a:r>
            <a:r>
              <a:rPr lang="en-IN" dirty="0"/>
              <a:t> → Accessible only within same package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767867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AEF5-D71A-1579-CBFE-5E0CC97B5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API Documentation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10025-3B11-16FE-4AA1-682BC81F1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API = </a:t>
            </a:r>
            <a:r>
              <a:rPr lang="en-IN" b="1" dirty="0"/>
              <a:t>Application Programming Interface</a:t>
            </a:r>
            <a:endParaRPr lang="en-IN" dirty="0"/>
          </a:p>
          <a:p>
            <a:pPr lvl="0"/>
            <a:r>
              <a:rPr lang="en-IN" dirty="0"/>
              <a:t>HTML-based documentation of classes, methods, fields</a:t>
            </a:r>
          </a:p>
          <a:p>
            <a:pPr lvl="0"/>
            <a:r>
              <a:rPr lang="en-IN" dirty="0"/>
              <a:t>Helps programmers understand &amp; use libraries</a:t>
            </a:r>
          </a:p>
          <a:p>
            <a:pPr lvl="0"/>
            <a:r>
              <a:rPr lang="en-IN" dirty="0"/>
              <a:t>Created using </a:t>
            </a:r>
            <a:r>
              <a:rPr lang="en-IN" dirty="0" err="1"/>
              <a:t>javadoc</a:t>
            </a:r>
            <a:r>
              <a:rPr lang="en-IN" dirty="0"/>
              <a:t> tool</a:t>
            </a:r>
          </a:p>
          <a:p>
            <a:pPr lvl="0"/>
            <a:r>
              <a:rPr lang="en-IN" dirty="0"/>
              <a:t>Example: </a:t>
            </a:r>
            <a:r>
              <a:rPr lang="en-IN" dirty="0" err="1"/>
              <a:t>javadoc</a:t>
            </a:r>
            <a:r>
              <a:rPr lang="en-IN" dirty="0"/>
              <a:t> -d doc Addition.java Subtraction.java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6088059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7912-A536-3F8F-B1BE-F5CF9CA8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5CA3B-86F7-9AFC-62A3-79758A285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61464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EC2AC-DE35-B619-14D8-C367054CE0FE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21: Exception handling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C2A27C43-1DB2-617B-C642-C1795647AA5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8A16-53E1-0EA9-1815-FAD7A5A1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Exception Handling – 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3F09B-D91B-5D13-FD07-DE0AD9D75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Errors in Java: Compile-time, Logical, Run-time</a:t>
            </a:r>
          </a:p>
          <a:p>
            <a:pPr lvl="0"/>
            <a:r>
              <a:rPr lang="en-IN" dirty="0"/>
              <a:t>Compile-time: syntax mistakes (e.g., missing semicolon)</a:t>
            </a:r>
          </a:p>
          <a:p>
            <a:pPr lvl="0"/>
            <a:r>
              <a:rPr lang="en-IN" dirty="0"/>
              <a:t>Logical: wrong formula/design → wrong output</a:t>
            </a:r>
          </a:p>
          <a:p>
            <a:pPr lvl="0"/>
            <a:r>
              <a:rPr lang="en-IN" dirty="0"/>
              <a:t>Run-time: issues like division by zero, insufficient memory</a:t>
            </a:r>
          </a:p>
          <a:p>
            <a:pPr lvl="0"/>
            <a:r>
              <a:rPr lang="en-IN" dirty="0"/>
              <a:t>Exception = runtime error that can be handled</a:t>
            </a:r>
          </a:p>
          <a:p>
            <a:pPr lvl="0"/>
            <a:r>
              <a:rPr lang="en-IN" dirty="0"/>
              <a:t>Errors ≠ Exceptions (errors cannot be handled)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849995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0D8E-E6A1-4C0C-5FF3-AC9F0FA9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Errors in Java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89D2B-488C-525E-E602-2459DA745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Compile-time errors</a:t>
            </a:r>
            <a:r>
              <a:rPr lang="en-IN" dirty="0"/>
              <a:t> → detected by compiler</a:t>
            </a:r>
          </a:p>
          <a:p>
            <a:pPr lvl="0"/>
            <a:r>
              <a:rPr lang="en-IN" b="1" dirty="0"/>
              <a:t>Logical errors</a:t>
            </a:r>
            <a:r>
              <a:rPr lang="en-IN" dirty="0"/>
              <a:t> → incorrect logic, programmer’s fault</a:t>
            </a:r>
          </a:p>
          <a:p>
            <a:pPr lvl="0"/>
            <a:r>
              <a:rPr lang="en-IN" b="1" dirty="0"/>
              <a:t>Run-time errors</a:t>
            </a:r>
            <a:r>
              <a:rPr lang="en-IN" dirty="0"/>
              <a:t> → JVM/system fails during execution</a:t>
            </a:r>
          </a:p>
          <a:p>
            <a:pPr lvl="0"/>
            <a:r>
              <a:rPr lang="en-IN" dirty="0"/>
              <a:t>Example: missing main(String </a:t>
            </a:r>
            <a:r>
              <a:rPr lang="en-IN" dirty="0" err="1"/>
              <a:t>args</a:t>
            </a:r>
            <a:r>
              <a:rPr lang="en-IN" dirty="0"/>
              <a:t>[]) causes runtime issue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847857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F6DB-01A7-36E5-7686-9246C544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Exceptions Overview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000B-5982-4B9E-38CE-12B6B74DD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Exceptions = runtime errors that can be handled</a:t>
            </a:r>
          </a:p>
          <a:p>
            <a:pPr lvl="0"/>
            <a:r>
              <a:rPr lang="en-IN" b="1" dirty="0"/>
              <a:t>Checked exceptions</a:t>
            </a:r>
            <a:r>
              <a:rPr lang="en-IN" dirty="0"/>
              <a:t> → verified at compile-time</a:t>
            </a:r>
          </a:p>
          <a:p>
            <a:pPr lvl="0"/>
            <a:r>
              <a:rPr lang="en-IN" b="1" dirty="0"/>
              <a:t>Unchecked exceptions</a:t>
            </a:r>
            <a:r>
              <a:rPr lang="en-IN" dirty="0"/>
              <a:t> → detected at runtime by JVM</a:t>
            </a:r>
          </a:p>
          <a:p>
            <a:pPr lvl="0"/>
            <a:r>
              <a:rPr lang="en-IN" dirty="0"/>
              <a:t>Throwable = superclass of all errors &amp; exceptions</a:t>
            </a:r>
          </a:p>
          <a:p>
            <a:pPr lvl="0"/>
            <a:r>
              <a:rPr lang="en-IN" dirty="0"/>
              <a:t>Exception (recoverable) vs. Error (unrecoverable)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09894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656B-5EE6-C81B-30AF-A7E50DB2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Exception Hierarchy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0B8DF-79AE-3185-B29E-722BF3C55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sz="1800" dirty="0"/>
              <a:t>Throwable</a:t>
            </a:r>
            <a:r>
              <a:rPr lang="en-IN" dirty="0"/>
              <a:t> superclass</a:t>
            </a:r>
            <a:endParaRPr lang="en-IN" sz="2400" dirty="0"/>
          </a:p>
          <a:p>
            <a:pPr lvl="1"/>
            <a:r>
              <a:rPr lang="en-IN" b="1" dirty="0"/>
              <a:t>Exception</a:t>
            </a:r>
            <a:r>
              <a:rPr lang="en-IN" dirty="0"/>
              <a:t> (recoverable)</a:t>
            </a:r>
            <a:endParaRPr lang="en-IN" sz="2000" dirty="0"/>
          </a:p>
          <a:p>
            <a:pPr lvl="1"/>
            <a:r>
              <a:rPr lang="en-IN" b="1" dirty="0"/>
              <a:t>Error</a:t>
            </a:r>
            <a:r>
              <a:rPr lang="en-IN" dirty="0"/>
              <a:t> (unrecoverable)</a:t>
            </a:r>
            <a:endParaRPr lang="en-IN" sz="2000" dirty="0"/>
          </a:p>
          <a:p>
            <a:pPr lvl="0"/>
            <a:r>
              <a:rPr lang="en-IN" dirty="0"/>
              <a:t>Exception subclasses: </a:t>
            </a:r>
            <a:r>
              <a:rPr lang="en-IN" dirty="0" err="1"/>
              <a:t>RuntimeException</a:t>
            </a:r>
            <a:r>
              <a:rPr lang="en-IN" dirty="0"/>
              <a:t>, </a:t>
            </a:r>
            <a:r>
              <a:rPr lang="en-IN" dirty="0" err="1"/>
              <a:t>IOException</a:t>
            </a:r>
            <a:r>
              <a:rPr lang="en-IN" dirty="0"/>
              <a:t>, etc.</a:t>
            </a:r>
            <a:endParaRPr lang="en-IN" sz="2400" dirty="0"/>
          </a:p>
          <a:p>
            <a:pPr lvl="0"/>
            <a:r>
              <a:rPr lang="en-IN" sz="4000" dirty="0"/>
              <a:t>Example: </a:t>
            </a:r>
            <a:r>
              <a:rPr lang="en-IN" dirty="0" err="1"/>
              <a:t>ArithmeticException</a:t>
            </a:r>
            <a:r>
              <a:rPr lang="en-IN" sz="4000" dirty="0"/>
              <a:t>, </a:t>
            </a:r>
            <a:r>
              <a:rPr lang="en-IN" dirty="0" err="1"/>
              <a:t>ArrayIndexOutOfBoundsException</a:t>
            </a:r>
            <a:endParaRPr lang="en-IN" sz="3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9276951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8C20-F6B9-75B1-8ED7-A43543A1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Exception Handling Steps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D63B0-13E2-2131-90F4-B7F2FC6BD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Step 1: Identify risky statements → put in try block</a:t>
            </a:r>
          </a:p>
          <a:p>
            <a:pPr lvl="0"/>
            <a:r>
              <a:rPr lang="en-IN" dirty="0"/>
              <a:t>Step 2: Handle exception using catch block</a:t>
            </a:r>
          </a:p>
          <a:p>
            <a:pPr lvl="0"/>
            <a:r>
              <a:rPr lang="en-IN" dirty="0"/>
              <a:t>Step 3: Cleanup in finally block</a:t>
            </a:r>
          </a:p>
          <a:p>
            <a:pPr lvl="0"/>
            <a:r>
              <a:rPr lang="en-IN" dirty="0"/>
              <a:t>Prevents program from abnormal termination</a:t>
            </a:r>
          </a:p>
          <a:p>
            <a:pPr lvl="0"/>
            <a:r>
              <a:rPr lang="en-IN" dirty="0"/>
              <a:t>Protects user data &amp; ensures resource cleanup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23356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FEA09-DDBD-C275-EBA3-2C3067CA131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641" y="2485484"/>
            <a:ext cx="9142718" cy="2386481"/>
          </a:xfrm>
        </p:spPr>
        <p:txBody>
          <a:bodyPr/>
          <a:lstStyle/>
          <a:p>
            <a:pPr lvl="0"/>
            <a:r>
              <a:rPr lang="en-US" b="1" dirty="0">
                <a:solidFill>
                  <a:srgbClr val="BF0041"/>
                </a:solidFill>
              </a:rPr>
              <a:t>Unit 4: Naming conventions and data type</a:t>
            </a: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0120-88DD-73B5-64A6-3712695E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Try–Catch–Finally Example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4FE51-200D-A7DF-EB66-A5DD25D41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try → code that may cause exception</a:t>
            </a:r>
          </a:p>
          <a:p>
            <a:pPr lvl="0"/>
            <a:r>
              <a:rPr lang="en-IN" dirty="0"/>
              <a:t>catch → handles exception, displays details</a:t>
            </a:r>
          </a:p>
          <a:p>
            <a:pPr lvl="0"/>
            <a:r>
              <a:rPr lang="en-IN" dirty="0"/>
              <a:t>finally → executes always, ensures cleanup</a:t>
            </a:r>
          </a:p>
          <a:p>
            <a:pPr lvl="0"/>
            <a:r>
              <a:rPr lang="en-IN" dirty="0"/>
              <a:t>Example: division by zero handled with try–catch</a:t>
            </a:r>
          </a:p>
          <a:p>
            <a:pPr lvl="0"/>
            <a:r>
              <a:rPr lang="en-IN" dirty="0"/>
              <a:t>JVM stores exception details in stack for catch block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128037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2449-FDF0-4243-4587-7A8E1BFE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Handling Multiple Exceptions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303B9-DCE9-9060-8FF2-394E69E4F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One try block → multiple catch blocks</a:t>
            </a:r>
          </a:p>
          <a:p>
            <a:pPr lvl="0"/>
            <a:r>
              <a:rPr lang="en-IN" dirty="0"/>
              <a:t>Each catch handles specific exception type</a:t>
            </a:r>
          </a:p>
          <a:p>
            <a:pPr lvl="0"/>
            <a:r>
              <a:rPr lang="en-IN" dirty="0"/>
              <a:t>Only one exception occurs at a time</a:t>
            </a:r>
          </a:p>
          <a:p>
            <a:pPr lvl="0"/>
            <a:r>
              <a:rPr lang="en-IN" dirty="0"/>
              <a:t>Example: </a:t>
            </a:r>
            <a:r>
              <a:rPr lang="en-IN" dirty="0" err="1"/>
              <a:t>ArithmeticException</a:t>
            </a:r>
            <a:r>
              <a:rPr lang="en-IN" dirty="0"/>
              <a:t> &amp; </a:t>
            </a:r>
            <a:r>
              <a:rPr lang="en-IN" dirty="0" err="1"/>
              <a:t>ArrayIndexOutOfBoundsException</a:t>
            </a:r>
            <a:endParaRPr lang="en-IN" dirty="0"/>
          </a:p>
          <a:p>
            <a:pPr lvl="0"/>
            <a:r>
              <a:rPr lang="en-IN" dirty="0"/>
              <a:t>Nested try blocks are also possible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9675877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564A-EB07-08E9-CE54-DCBF100C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Throws Clause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0AAB3-EA55-E86E-D8D5-79878D696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Used when programmer doesn’t handle checked exceptions</a:t>
            </a:r>
          </a:p>
          <a:p>
            <a:pPr lvl="0"/>
            <a:r>
              <a:rPr lang="en-IN" dirty="0"/>
              <a:t>Declares exception in method signature → throws </a:t>
            </a:r>
            <a:r>
              <a:rPr lang="en-IN" dirty="0" err="1"/>
              <a:t>IOException</a:t>
            </a:r>
            <a:endParaRPr lang="en-IN" dirty="0"/>
          </a:p>
          <a:p>
            <a:pPr lvl="0"/>
            <a:r>
              <a:rPr lang="en-IN" dirty="0"/>
              <a:t>Compiler checks for handling/declaring checked exceptions</a:t>
            </a:r>
          </a:p>
          <a:p>
            <a:pPr lvl="0"/>
            <a:r>
              <a:rPr lang="en-IN" dirty="0"/>
              <a:t>Example: </a:t>
            </a:r>
            <a:r>
              <a:rPr lang="en-IN" dirty="0" err="1"/>
              <a:t>BufferedReader.readLine</a:t>
            </a:r>
            <a:r>
              <a:rPr lang="en-IN" dirty="0"/>
              <a:t>() throws </a:t>
            </a:r>
            <a:r>
              <a:rPr lang="en-IN" dirty="0" err="1"/>
              <a:t>IOException</a:t>
            </a:r>
            <a:endParaRPr lang="en-IN" dirty="0"/>
          </a:p>
          <a:p>
            <a:pPr lvl="0"/>
            <a:r>
              <a:rPr lang="en-IN" dirty="0"/>
              <a:t>If not handled, program won’t compile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225345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E8D2-B018-BFC7-225F-E6758C10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Throw Statement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D6CC-D2D8-5CCF-ECE3-DBC3CE1F5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Used to explicitly throw exceptions</a:t>
            </a:r>
            <a:endParaRPr lang="en-IN" sz="2400" dirty="0"/>
          </a:p>
          <a:p>
            <a:pPr lvl="0"/>
            <a:r>
              <a:rPr lang="en-IN" sz="4000" dirty="0"/>
              <a:t>Example: </a:t>
            </a:r>
            <a:r>
              <a:rPr lang="en-IN" dirty="0"/>
              <a:t>throw new </a:t>
            </a:r>
            <a:r>
              <a:rPr lang="en-IN" dirty="0" err="1"/>
              <a:t>NullPointerException</a:t>
            </a:r>
            <a:r>
              <a:rPr lang="en-IN" dirty="0"/>
              <a:t>("Error")</a:t>
            </a:r>
            <a:endParaRPr lang="en-IN" sz="3600" dirty="0"/>
          </a:p>
          <a:p>
            <a:pPr lvl="0"/>
            <a:r>
              <a:rPr lang="en-IN" dirty="0"/>
              <a:t>Useful for:</a:t>
            </a:r>
            <a:endParaRPr lang="en-IN" sz="2400" dirty="0"/>
          </a:p>
          <a:p>
            <a:pPr lvl="1"/>
            <a:r>
              <a:rPr lang="en-IN" dirty="0"/>
              <a:t>Testing exception handling in programs</a:t>
            </a:r>
            <a:endParaRPr lang="en-IN" sz="2000" dirty="0"/>
          </a:p>
          <a:p>
            <a:pPr lvl="1"/>
            <a:r>
              <a:rPr lang="en-IN" dirty="0"/>
              <a:t>Creating </a:t>
            </a:r>
            <a:r>
              <a:rPr lang="en-IN" b="1" dirty="0"/>
              <a:t>user-defined exceptions</a:t>
            </a:r>
            <a:endParaRPr lang="en-IN" sz="2000" dirty="0"/>
          </a:p>
          <a:p>
            <a:pPr lvl="0"/>
            <a:r>
              <a:rPr lang="en-IN" dirty="0"/>
              <a:t>Throw inside try → caught in catch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18833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F58BC-4588-9398-2287-C695133F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User-Defined Exceptions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E5CA2-077E-CAA3-0EE2-FA487F56C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Create custom class extending Exception</a:t>
            </a:r>
          </a:p>
          <a:p>
            <a:pPr lvl="0"/>
            <a:r>
              <a:rPr lang="en-IN" dirty="0"/>
              <a:t>Add constructors to store error messages</a:t>
            </a:r>
          </a:p>
          <a:p>
            <a:pPr lvl="0"/>
            <a:r>
              <a:rPr lang="en-IN" dirty="0"/>
              <a:t>Throw using throw statement</a:t>
            </a:r>
          </a:p>
          <a:p>
            <a:pPr lvl="0"/>
            <a:r>
              <a:rPr lang="en-IN" dirty="0"/>
              <a:t>Example: </a:t>
            </a:r>
            <a:r>
              <a:rPr lang="en-IN" dirty="0" err="1"/>
              <a:t>MyException</a:t>
            </a:r>
            <a:r>
              <a:rPr lang="en-IN" dirty="0"/>
              <a:t> for insufficient bank balance</a:t>
            </a:r>
          </a:p>
          <a:p>
            <a:r>
              <a:rPr lang="en-IN" dirty="0"/>
              <a:t>Used when built-in exceptions are insufficient</a:t>
            </a:r>
          </a:p>
        </p:txBody>
      </p:sp>
    </p:spTree>
    <p:extLst>
      <p:ext uri="{BB962C8B-B14F-4D97-AF65-F5344CB8AC3E}">
        <p14:creationId xmlns:p14="http://schemas.microsoft.com/office/powerpoint/2010/main" val="179598025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DF27-B1E8-817E-6AF4-D1C75D55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Re-throwing Exceptions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A8BB5-E887-649C-9D12-6480AD38E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Catch block can re-throw exception to another method/class</a:t>
            </a:r>
          </a:p>
          <a:p>
            <a:pPr lvl="0"/>
            <a:r>
              <a:rPr lang="en-IN" dirty="0"/>
              <a:t>Useful for passing error details up the call stack</a:t>
            </a:r>
          </a:p>
          <a:p>
            <a:pPr lvl="0"/>
            <a:r>
              <a:rPr lang="en-IN" dirty="0"/>
              <a:t>Example: Exception caught in Class A, re-thrown to Class B</a:t>
            </a:r>
          </a:p>
          <a:p>
            <a:r>
              <a:rPr lang="en-IN" dirty="0"/>
              <a:t>Allows central handling of exceptions</a:t>
            </a:r>
          </a:p>
        </p:txBody>
      </p:sp>
    </p:spTree>
    <p:extLst>
      <p:ext uri="{BB962C8B-B14F-4D97-AF65-F5344CB8AC3E}">
        <p14:creationId xmlns:p14="http://schemas.microsoft.com/office/powerpoint/2010/main" val="528351334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D2EA-41F6-591A-11A0-4E0BB638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Types of Exceptions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45E5-EDAF-649E-43B2-3B775C3AE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Built-in Exceptions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 err="1"/>
              <a:t>ArithmeticException</a:t>
            </a:r>
            <a:endParaRPr lang="en-IN" sz="3200" dirty="0"/>
          </a:p>
          <a:p>
            <a:pPr lvl="1"/>
            <a:r>
              <a:rPr lang="en-IN" dirty="0" err="1"/>
              <a:t>ArrayIndexOutOfBoundsException</a:t>
            </a:r>
            <a:endParaRPr lang="en-IN" sz="3200" dirty="0"/>
          </a:p>
          <a:p>
            <a:pPr lvl="1"/>
            <a:r>
              <a:rPr lang="en-IN" dirty="0" err="1"/>
              <a:t>StringIndexOutOfBoundsException</a:t>
            </a:r>
            <a:endParaRPr lang="en-IN" sz="3200" dirty="0"/>
          </a:p>
          <a:p>
            <a:pPr lvl="0"/>
            <a:r>
              <a:rPr lang="en-IN" b="1" dirty="0"/>
              <a:t>User-Defined Exceptions</a:t>
            </a:r>
            <a:r>
              <a:rPr lang="en-IN" dirty="0"/>
              <a:t>: created by programmers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259767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408EF-FB66-81F3-F64B-160FCD7B0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C951-680E-40BE-6EA0-60D1DB587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458956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6DA8-C99B-D732-1C9B-396C3AAA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1D0D-76D0-2A6F-B6CB-0E6A5AED1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127711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71AFA-1F58-4AE4-8F90-8ABC2378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F2F87-C425-ADD1-40D7-F33C5EC62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406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218B-4C76-6373-F60D-99C72403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6D0CD-CEDB-260D-44C7-8069528F0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310" y="2881186"/>
            <a:ext cx="10971304" cy="3976815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Packages: </a:t>
            </a:r>
            <a:r>
              <a:rPr lang="en-IN" dirty="0"/>
              <a:t>Use all lowercase letters (e.g., </a:t>
            </a:r>
            <a:r>
              <a:rPr lang="en-IN" dirty="0" err="1"/>
              <a:t>java.lang</a:t>
            </a:r>
            <a:r>
              <a:rPr lang="en-IN" dirty="0"/>
              <a:t>).</a:t>
            </a:r>
          </a:p>
          <a:p>
            <a:r>
              <a:rPr lang="en-IN" b="1" dirty="0"/>
              <a:t>Classes and Interfaces: </a:t>
            </a:r>
            <a:r>
              <a:rPr lang="en-IN" dirty="0"/>
              <a:t>Each word starts with a capital letter (e.g., </a:t>
            </a:r>
            <a:r>
              <a:rPr lang="en-IN" dirty="0" err="1"/>
              <a:t>MyClass</a:t>
            </a:r>
            <a:r>
              <a:rPr lang="en-IN" dirty="0"/>
              <a:t>, </a:t>
            </a:r>
            <a:r>
              <a:rPr lang="en-IN" dirty="0" err="1"/>
              <a:t>MyInterface</a:t>
            </a:r>
            <a:r>
              <a:rPr lang="en-IN" dirty="0"/>
              <a:t>).</a:t>
            </a:r>
          </a:p>
          <a:p>
            <a:r>
              <a:rPr lang="en-IN" b="1" dirty="0"/>
              <a:t>Methods: </a:t>
            </a:r>
            <a:r>
              <a:rPr lang="en-IN" dirty="0"/>
              <a:t>The first word is lowercase; subsequent words start with a capital letter (e.g., </a:t>
            </a:r>
            <a:r>
              <a:rPr lang="en-IN" dirty="0" err="1"/>
              <a:t>calculateSum</a:t>
            </a:r>
            <a:r>
              <a:rPr lang="en-IN" dirty="0"/>
              <a:t>()). Distinguished from variables by parentheses ().</a:t>
            </a:r>
          </a:p>
          <a:p>
            <a:r>
              <a:rPr lang="en-IN" b="1" dirty="0"/>
              <a:t>Variables</a:t>
            </a:r>
            <a:r>
              <a:rPr lang="en-IN" dirty="0"/>
              <a:t>: Same convention as methods (e.g., </a:t>
            </a:r>
            <a:r>
              <a:rPr lang="en-IN" dirty="0" err="1"/>
              <a:t>studentName</a:t>
            </a:r>
            <a:r>
              <a:rPr lang="en-IN" dirty="0"/>
              <a:t>).</a:t>
            </a:r>
          </a:p>
          <a:p>
            <a:r>
              <a:rPr lang="en-IN" b="1" dirty="0"/>
              <a:t>Constants</a:t>
            </a:r>
            <a:r>
              <a:rPr lang="en-IN" dirty="0"/>
              <a:t>: Use all capital letters (e.g., PI, MAX_VALUE).</a:t>
            </a:r>
          </a:p>
          <a:p>
            <a:r>
              <a:rPr lang="en-IN" b="1" dirty="0"/>
              <a:t>Keywords: </a:t>
            </a:r>
            <a:r>
              <a:rPr lang="en-IN" dirty="0"/>
              <a:t>Use all lowercase letters (e.g., int, class).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33045-BFF2-C93F-A75B-6D3435D9BF2F}"/>
              </a:ext>
            </a:extLst>
          </p:cNvPr>
          <p:cNvSpPr txBox="1"/>
          <p:nvPr/>
        </p:nvSpPr>
        <p:spPr>
          <a:xfrm>
            <a:off x="469375" y="1418048"/>
            <a:ext cx="11279238" cy="76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b="1" dirty="0"/>
              <a:t>Naming conventions specify the rules 'to be followed by a Java programmer while writing the names of  packages, classes, methods, </a:t>
            </a:r>
            <a:r>
              <a:rPr lang="en-US" sz="2177" b="1" dirty="0" err="1"/>
              <a:t>etc</a:t>
            </a:r>
            <a:endParaRPr lang="en-IN" sz="2177" b="1" dirty="0"/>
          </a:p>
        </p:txBody>
      </p:sp>
    </p:spTree>
    <p:extLst>
      <p:ext uri="{BB962C8B-B14F-4D97-AF65-F5344CB8AC3E}">
        <p14:creationId xmlns:p14="http://schemas.microsoft.com/office/powerpoint/2010/main" val="2699243976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216B-6046-2932-62DC-8915D029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9068-D19B-3F67-CB06-D689ECBE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792460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A61EC-A76A-A89E-2B01-FBB546F60D6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22: Wrapper classes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077EF08E-C740-677C-4FB8-4A0C7776A4E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B5BC6-FB4C-8AC5-F4CD-899CAF5E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 to Wrapper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1772B-5795-EDA6-79FD-2F8318392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Many applications send/receive data over the Internet</a:t>
            </a:r>
          </a:p>
          <a:p>
            <a:pPr lvl="0"/>
            <a:r>
              <a:rPr lang="en-IN" dirty="0"/>
              <a:t>Servers expect </a:t>
            </a:r>
            <a:r>
              <a:rPr lang="en-IN" b="1" dirty="0"/>
              <a:t>objects</a:t>
            </a:r>
            <a:r>
              <a:rPr lang="en-IN" dirty="0"/>
              <a:t>, not primitives</a:t>
            </a:r>
          </a:p>
          <a:p>
            <a:pPr lvl="0"/>
            <a:r>
              <a:rPr lang="en-IN" dirty="0"/>
              <a:t>Wrapper classes convert primitives into objects</a:t>
            </a:r>
          </a:p>
          <a:p>
            <a:pPr lvl="0"/>
            <a:r>
              <a:rPr lang="en-IN" dirty="0"/>
              <a:t>Collections in </a:t>
            </a:r>
            <a:r>
              <a:rPr lang="en-IN" dirty="0" err="1"/>
              <a:t>java.util</a:t>
            </a:r>
            <a:r>
              <a:rPr lang="en-IN" dirty="0"/>
              <a:t> work only with objects → wrappers required</a:t>
            </a:r>
          </a:p>
          <a:p>
            <a:r>
              <a:rPr lang="en-IN" dirty="0"/>
              <a:t>Example: int → Integer object</a:t>
            </a:r>
          </a:p>
        </p:txBody>
      </p:sp>
    </p:spTree>
    <p:extLst>
      <p:ext uri="{BB962C8B-B14F-4D97-AF65-F5344CB8AC3E}">
        <p14:creationId xmlns:p14="http://schemas.microsoft.com/office/powerpoint/2010/main" val="1695549078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AB47F-D9EA-9E6B-4B0C-B8C9159F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Definition &amp; Need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D853B-878A-AFDF-B5FC-E55AEFFE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Wrapper class = class that wraps a primitive data type</a:t>
            </a:r>
            <a:endParaRPr lang="en-IN" sz="2400" dirty="0"/>
          </a:p>
          <a:p>
            <a:pPr lvl="0"/>
            <a:r>
              <a:rPr lang="en-IN" dirty="0"/>
              <a:t>Stores primitive in an object field</a:t>
            </a:r>
            <a:endParaRPr lang="en-IN" sz="2400" dirty="0"/>
          </a:p>
          <a:p>
            <a:pPr lvl="0"/>
            <a:r>
              <a:rPr lang="en-IN" dirty="0"/>
              <a:t>Needed for:</a:t>
            </a:r>
            <a:endParaRPr lang="en-IN" sz="2400" dirty="0"/>
          </a:p>
          <a:p>
            <a:pPr lvl="1"/>
            <a:r>
              <a:rPr lang="en-IN" dirty="0"/>
              <a:t>Internet communication (objects only)</a:t>
            </a:r>
            <a:endParaRPr lang="en-IN" sz="2000" dirty="0"/>
          </a:p>
          <a:p>
            <a:pPr lvl="1"/>
            <a:r>
              <a:rPr lang="en-IN" dirty="0"/>
              <a:t>Using primitives in collections (</a:t>
            </a:r>
            <a:r>
              <a:rPr lang="en-IN" sz="1600" dirty="0" err="1"/>
              <a:t>ArrayList</a:t>
            </a:r>
            <a:r>
              <a:rPr lang="en-IN" dirty="0"/>
              <a:t>, </a:t>
            </a:r>
            <a:r>
              <a:rPr lang="en-IN" sz="1600" dirty="0"/>
              <a:t>HashMap</a:t>
            </a:r>
            <a:r>
              <a:rPr lang="en-IN" dirty="0"/>
              <a:t>, etc.)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669088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AC5E2-21E7-BEE0-EEF7-3BBBCFED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Wrapper Classes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C9ED2-4601-0E28-041D-A219E5DB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Defined in </a:t>
            </a:r>
            <a:r>
              <a:rPr lang="en-IN" sz="1800" dirty="0" err="1"/>
              <a:t>java.lang</a:t>
            </a:r>
            <a:r>
              <a:rPr lang="en-IN" dirty="0"/>
              <a:t> package</a:t>
            </a:r>
            <a:endParaRPr lang="en-IN" sz="2400" dirty="0"/>
          </a:p>
          <a:p>
            <a:pPr lvl="0"/>
            <a:r>
              <a:rPr lang="en-IN" dirty="0"/>
              <a:t>Wrapper classes:</a:t>
            </a:r>
            <a:endParaRPr lang="en-IN" sz="2400" dirty="0"/>
          </a:p>
          <a:p>
            <a:pPr lvl="1"/>
            <a:r>
              <a:rPr lang="en-IN" dirty="0"/>
              <a:t>Boolean</a:t>
            </a:r>
            <a:r>
              <a:rPr lang="en-IN" sz="3600" dirty="0"/>
              <a:t>, </a:t>
            </a:r>
            <a:r>
              <a:rPr lang="en-IN" dirty="0"/>
              <a:t>Character</a:t>
            </a:r>
            <a:r>
              <a:rPr lang="en-IN" sz="3600" dirty="0"/>
              <a:t>, </a:t>
            </a:r>
            <a:r>
              <a:rPr lang="en-IN" dirty="0"/>
              <a:t>Byte</a:t>
            </a:r>
            <a:r>
              <a:rPr lang="en-IN" sz="3600" dirty="0"/>
              <a:t>, </a:t>
            </a:r>
            <a:r>
              <a:rPr lang="en-IN" dirty="0"/>
              <a:t>Short</a:t>
            </a:r>
            <a:r>
              <a:rPr lang="en-IN" sz="3600" dirty="0"/>
              <a:t>, </a:t>
            </a:r>
            <a:r>
              <a:rPr lang="en-IN" dirty="0"/>
              <a:t>Integer</a:t>
            </a:r>
            <a:r>
              <a:rPr lang="en-IN" sz="3600" dirty="0"/>
              <a:t>, </a:t>
            </a:r>
            <a:r>
              <a:rPr lang="en-IN" dirty="0"/>
              <a:t>Long</a:t>
            </a:r>
            <a:r>
              <a:rPr lang="en-IN" sz="3600" dirty="0"/>
              <a:t>, </a:t>
            </a:r>
            <a:r>
              <a:rPr lang="en-IN" dirty="0"/>
              <a:t>Float</a:t>
            </a:r>
            <a:r>
              <a:rPr lang="en-IN" sz="3600" dirty="0"/>
              <a:t>, </a:t>
            </a:r>
            <a:r>
              <a:rPr lang="en-IN" dirty="0"/>
              <a:t>Double</a:t>
            </a:r>
            <a:endParaRPr lang="en-IN" sz="3200" dirty="0"/>
          </a:p>
          <a:p>
            <a:pPr lvl="0"/>
            <a:r>
              <a:rPr lang="en-IN" dirty="0"/>
              <a:t>Each corresponds to a primitive data type</a:t>
            </a:r>
            <a:endParaRPr lang="en-IN" sz="2400" dirty="0"/>
          </a:p>
          <a:p>
            <a:pPr lvl="0"/>
            <a:r>
              <a:rPr lang="en-IN" sz="4000" dirty="0"/>
              <a:t>Example: </a:t>
            </a:r>
            <a:r>
              <a:rPr lang="en-IN" dirty="0"/>
              <a:t>Character </a:t>
            </a:r>
            <a:r>
              <a:rPr lang="en-IN" dirty="0" err="1"/>
              <a:t>ch</a:t>
            </a:r>
            <a:r>
              <a:rPr lang="en-IN" dirty="0"/>
              <a:t> = new Character('A');</a:t>
            </a:r>
            <a:endParaRPr lang="en-IN" sz="3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8366653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90A61-77A2-1059-6572-EB45965C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Number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29A1C-A2FA-35FF-7D02-1B8FC1D3B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Abstract superclass for: </a:t>
            </a:r>
            <a:r>
              <a:rPr lang="en-IN" sz="1800" dirty="0"/>
              <a:t>Byte</a:t>
            </a:r>
            <a:r>
              <a:rPr lang="en-IN" dirty="0"/>
              <a:t>, </a:t>
            </a:r>
            <a:r>
              <a:rPr lang="en-IN" sz="1800" dirty="0"/>
              <a:t>Short</a:t>
            </a:r>
            <a:r>
              <a:rPr lang="en-IN" dirty="0"/>
              <a:t>, </a:t>
            </a:r>
            <a:r>
              <a:rPr lang="en-IN" sz="1800" dirty="0"/>
              <a:t>Integer</a:t>
            </a:r>
            <a:r>
              <a:rPr lang="en-IN" dirty="0"/>
              <a:t>, </a:t>
            </a:r>
            <a:r>
              <a:rPr lang="en-IN" sz="1800" dirty="0"/>
              <a:t>Long</a:t>
            </a:r>
            <a:r>
              <a:rPr lang="en-IN" dirty="0"/>
              <a:t>, </a:t>
            </a:r>
            <a:r>
              <a:rPr lang="en-IN" sz="1800" dirty="0"/>
              <a:t>Float</a:t>
            </a:r>
            <a:r>
              <a:rPr lang="en-IN" dirty="0"/>
              <a:t>, </a:t>
            </a:r>
            <a:r>
              <a:rPr lang="en-IN" sz="1800" dirty="0"/>
              <a:t>Double</a:t>
            </a:r>
            <a:endParaRPr lang="en-IN" sz="2400" dirty="0"/>
          </a:p>
          <a:p>
            <a:pPr lvl="0"/>
            <a:r>
              <a:rPr lang="en-IN" dirty="0"/>
              <a:t>Provides methods to convert objects to primitives:</a:t>
            </a:r>
            <a:endParaRPr lang="en-IN" sz="2400" dirty="0"/>
          </a:p>
          <a:p>
            <a:pPr lvl="1"/>
            <a:r>
              <a:rPr lang="en-IN" dirty="0" err="1"/>
              <a:t>byteValue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 err="1"/>
              <a:t>shortValue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 err="1"/>
              <a:t>intValue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 err="1"/>
              <a:t>longValue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 err="1"/>
              <a:t>floatValue</a:t>
            </a:r>
            <a:r>
              <a:rPr lang="en-IN" dirty="0"/>
              <a:t>()</a:t>
            </a:r>
            <a:endParaRPr lang="en-IN" sz="3200" dirty="0"/>
          </a:p>
          <a:p>
            <a:r>
              <a:rPr lang="en-IN" dirty="0" err="1"/>
              <a:t>doubleValue</a:t>
            </a:r>
            <a:r>
              <a:rPr lang="en-IN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4447373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FEDA-F383-D36F-E365-811C90A2C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Character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00430-2D29-A733-8E55-145EEA3CE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Wraps primitive </a:t>
            </a:r>
            <a:r>
              <a:rPr lang="en-IN" sz="1800" dirty="0"/>
              <a:t>char</a:t>
            </a:r>
            <a:r>
              <a:rPr lang="en-IN" dirty="0"/>
              <a:t> in object</a:t>
            </a:r>
            <a:endParaRPr lang="en-IN" sz="2400" dirty="0"/>
          </a:p>
          <a:p>
            <a:pPr lvl="0"/>
            <a:r>
              <a:rPr lang="en-IN" dirty="0"/>
              <a:t>Key methods:</a:t>
            </a:r>
            <a:endParaRPr lang="en-IN" sz="2400" dirty="0"/>
          </a:p>
          <a:p>
            <a:pPr lvl="1"/>
            <a:r>
              <a:rPr lang="en-IN" sz="1600" dirty="0" err="1"/>
              <a:t>charValue</a:t>
            </a:r>
            <a:r>
              <a:rPr lang="en-IN" sz="1600" dirty="0"/>
              <a:t>()</a:t>
            </a:r>
            <a:r>
              <a:rPr lang="en-IN" dirty="0"/>
              <a:t> → returns primitive char</a:t>
            </a:r>
            <a:endParaRPr lang="en-IN" sz="2000" dirty="0"/>
          </a:p>
          <a:p>
            <a:pPr lvl="1"/>
            <a:r>
              <a:rPr lang="en-IN" dirty="0" err="1"/>
              <a:t>compareTo</a:t>
            </a:r>
            <a:r>
              <a:rPr lang="en-IN" dirty="0"/>
              <a:t>(Character </a:t>
            </a:r>
            <a:r>
              <a:rPr lang="en-IN" dirty="0" err="1"/>
              <a:t>obj</a:t>
            </a:r>
            <a:r>
              <a:rPr lang="en-IN" dirty="0"/>
              <a:t>)</a:t>
            </a:r>
            <a:r>
              <a:rPr lang="en-IN" sz="3600" dirty="0"/>
              <a:t> → compare two chars</a:t>
            </a:r>
            <a:endParaRPr lang="en-IN" sz="3200" dirty="0"/>
          </a:p>
          <a:p>
            <a:pPr lvl="1"/>
            <a:r>
              <a:rPr lang="en-IN" sz="1600" dirty="0" err="1"/>
              <a:t>toString</a:t>
            </a:r>
            <a:r>
              <a:rPr lang="en-IN" sz="1600" dirty="0"/>
              <a:t>()</a:t>
            </a:r>
            <a:r>
              <a:rPr lang="en-IN" dirty="0"/>
              <a:t> → returns string form</a:t>
            </a:r>
            <a:endParaRPr lang="en-IN" sz="2000" dirty="0"/>
          </a:p>
          <a:p>
            <a:pPr lvl="1"/>
            <a:r>
              <a:rPr lang="en-IN" sz="1600" dirty="0" err="1"/>
              <a:t>valueOf</a:t>
            </a:r>
            <a:r>
              <a:rPr lang="en-IN" sz="1600" dirty="0"/>
              <a:t>(char </a:t>
            </a:r>
            <a:r>
              <a:rPr lang="en-IN" sz="1600" dirty="0" err="1"/>
              <a:t>ch</a:t>
            </a:r>
            <a:r>
              <a:rPr lang="en-IN" sz="1600" dirty="0"/>
              <a:t>)</a:t>
            </a:r>
            <a:r>
              <a:rPr lang="en-IN" dirty="0"/>
              <a:t> → converts char → Character object</a:t>
            </a:r>
            <a:endParaRPr lang="en-IN" sz="2000" dirty="0"/>
          </a:p>
          <a:p>
            <a:pPr lvl="1"/>
            <a:r>
              <a:rPr lang="en-IN" dirty="0" err="1"/>
              <a:t>isDigit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 err="1"/>
              <a:t>isLetter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 err="1"/>
              <a:t>isUpperCase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 err="1"/>
              <a:t>isLowerCase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 err="1"/>
              <a:t>isWhitespace</a:t>
            </a:r>
            <a:r>
              <a:rPr lang="en-IN" dirty="0"/>
              <a:t>()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055688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D0906-EFFB-4877-8442-73E7E421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Byte Class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D09DF-6502-133C-3AB8-45160ECE2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IN" dirty="0"/>
              <a:t>Wraps primitive </a:t>
            </a:r>
            <a:r>
              <a:rPr lang="en-IN" sz="1800" dirty="0"/>
              <a:t>byte</a:t>
            </a:r>
            <a:r>
              <a:rPr lang="en-IN" dirty="0"/>
              <a:t> (-128 to 127)</a:t>
            </a:r>
            <a:endParaRPr lang="en-IN" sz="2400" dirty="0"/>
          </a:p>
          <a:p>
            <a:pPr lvl="0"/>
            <a:r>
              <a:rPr lang="en-IN" dirty="0"/>
              <a:t>Constructors:</a:t>
            </a:r>
            <a:endParaRPr lang="en-IN" sz="2400" dirty="0"/>
          </a:p>
          <a:p>
            <a:pPr lvl="1"/>
            <a:r>
              <a:rPr lang="en-IN" dirty="0"/>
              <a:t>Byte(byte </a:t>
            </a:r>
            <a:r>
              <a:rPr lang="en-IN" dirty="0" err="1"/>
              <a:t>num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Byte(String str)</a:t>
            </a:r>
            <a:endParaRPr lang="en-IN" sz="3200" dirty="0"/>
          </a:p>
          <a:p>
            <a:pPr lvl="0"/>
            <a:r>
              <a:rPr lang="en-IN" dirty="0"/>
              <a:t>Key methods:</a:t>
            </a:r>
            <a:endParaRPr lang="en-IN" sz="2400" dirty="0"/>
          </a:p>
          <a:p>
            <a:pPr lvl="1"/>
            <a:r>
              <a:rPr lang="en-IN" dirty="0" err="1"/>
              <a:t>compareTo</a:t>
            </a:r>
            <a:r>
              <a:rPr lang="en-IN" dirty="0"/>
              <a:t>(Byte b)</a:t>
            </a:r>
            <a:endParaRPr lang="en-IN" sz="3200" dirty="0"/>
          </a:p>
          <a:p>
            <a:pPr lvl="1"/>
            <a:r>
              <a:rPr lang="en-IN" dirty="0"/>
              <a:t>equals(Object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 err="1"/>
              <a:t>parseByte</a:t>
            </a:r>
            <a:r>
              <a:rPr lang="en-IN" dirty="0"/>
              <a:t>(String str)</a:t>
            </a:r>
            <a:r>
              <a:rPr lang="en-IN" sz="3600" dirty="0"/>
              <a:t> → String → byte</a:t>
            </a:r>
            <a:endParaRPr lang="en-IN" sz="3200" dirty="0"/>
          </a:p>
          <a:p>
            <a:pPr lvl="1"/>
            <a:r>
              <a:rPr lang="en-IN" dirty="0" err="1"/>
              <a:t>toString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 err="1"/>
              <a:t>valueOf</a:t>
            </a:r>
            <a:r>
              <a:rPr lang="en-IN" dirty="0"/>
              <a:t>(byte b)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6805784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0E06B-4D38-FE86-F54A-3E508623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Short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6CB7C-2B90-9373-F1C3-359C02638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Wraps primitive </a:t>
            </a:r>
            <a:r>
              <a:rPr lang="en-IN" sz="1800" dirty="0"/>
              <a:t>short</a:t>
            </a:r>
            <a:endParaRPr lang="en-IN" sz="2400" dirty="0"/>
          </a:p>
          <a:p>
            <a:pPr lvl="0"/>
            <a:r>
              <a:rPr lang="en-IN" sz="4000" dirty="0"/>
              <a:t>Constructors: </a:t>
            </a:r>
            <a:r>
              <a:rPr lang="en-IN" dirty="0"/>
              <a:t>Short(short </a:t>
            </a:r>
            <a:r>
              <a:rPr lang="en-IN" dirty="0" err="1"/>
              <a:t>num</a:t>
            </a:r>
            <a:r>
              <a:rPr lang="en-IN" dirty="0"/>
              <a:t>)</a:t>
            </a:r>
            <a:r>
              <a:rPr lang="en-IN" sz="4000" dirty="0"/>
              <a:t>, </a:t>
            </a:r>
            <a:r>
              <a:rPr lang="en-IN" dirty="0"/>
              <a:t>Short(String str)</a:t>
            </a:r>
            <a:endParaRPr lang="en-IN" sz="3600" dirty="0"/>
          </a:p>
          <a:p>
            <a:pPr lvl="0"/>
            <a:r>
              <a:rPr lang="en-IN" dirty="0"/>
              <a:t>Key methods:</a:t>
            </a:r>
            <a:endParaRPr lang="en-IN" sz="2400" dirty="0"/>
          </a:p>
          <a:p>
            <a:pPr lvl="1"/>
            <a:r>
              <a:rPr lang="en-IN" dirty="0" err="1"/>
              <a:t>compareTo</a:t>
            </a:r>
            <a:r>
              <a:rPr lang="en-IN" dirty="0"/>
              <a:t>(Short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equals(Object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 err="1"/>
              <a:t>parseShort</a:t>
            </a:r>
            <a:r>
              <a:rPr lang="en-IN" dirty="0"/>
              <a:t>(String str)</a:t>
            </a:r>
            <a:endParaRPr lang="en-IN" sz="3200" dirty="0"/>
          </a:p>
          <a:p>
            <a:pPr lvl="1"/>
            <a:r>
              <a:rPr lang="en-IN" dirty="0" err="1"/>
              <a:t>toString</a:t>
            </a:r>
            <a:r>
              <a:rPr lang="en-IN" dirty="0"/>
              <a:t>()</a:t>
            </a:r>
            <a:endParaRPr lang="en-IN" sz="3200" dirty="0"/>
          </a:p>
          <a:p>
            <a:r>
              <a:rPr lang="en-IN" dirty="0" err="1"/>
              <a:t>valueOf</a:t>
            </a:r>
            <a:r>
              <a:rPr lang="en-IN" dirty="0"/>
              <a:t>(String str</a:t>
            </a:r>
          </a:p>
        </p:txBody>
      </p:sp>
    </p:spTree>
    <p:extLst>
      <p:ext uri="{BB962C8B-B14F-4D97-AF65-F5344CB8AC3E}">
        <p14:creationId xmlns:p14="http://schemas.microsoft.com/office/powerpoint/2010/main" val="83419386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BA11-2235-8369-3A80-97ADBE4F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Integer Class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CEBB6-82F7-160E-49FF-8EBD451DC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IN" dirty="0"/>
              <a:t>Wraps primitive </a:t>
            </a:r>
            <a:r>
              <a:rPr lang="en-IN" sz="1800" dirty="0"/>
              <a:t>int</a:t>
            </a:r>
            <a:endParaRPr lang="en-IN" sz="2400" dirty="0"/>
          </a:p>
          <a:p>
            <a:pPr lvl="0"/>
            <a:r>
              <a:rPr lang="en-IN" b="1" dirty="0"/>
              <a:t>Boxing</a:t>
            </a:r>
            <a:r>
              <a:rPr lang="en-IN" dirty="0"/>
              <a:t>: primitive → object</a:t>
            </a:r>
            <a:endParaRPr lang="en-IN" sz="2400" dirty="0"/>
          </a:p>
          <a:p>
            <a:pPr lvl="0"/>
            <a:r>
              <a:rPr lang="en-IN" b="1" dirty="0"/>
              <a:t>Unboxing</a:t>
            </a:r>
            <a:r>
              <a:rPr lang="en-IN" dirty="0"/>
              <a:t>: object → primitive</a:t>
            </a:r>
            <a:endParaRPr lang="en-IN" sz="2400" dirty="0"/>
          </a:p>
          <a:p>
            <a:pPr lvl="0"/>
            <a:r>
              <a:rPr lang="en-IN" sz="4000" dirty="0"/>
              <a:t>Constructors: </a:t>
            </a:r>
            <a:r>
              <a:rPr lang="en-IN" dirty="0"/>
              <a:t>Integer(int </a:t>
            </a:r>
            <a:r>
              <a:rPr lang="en-IN" dirty="0" err="1"/>
              <a:t>num</a:t>
            </a:r>
            <a:r>
              <a:rPr lang="en-IN" dirty="0"/>
              <a:t>)</a:t>
            </a:r>
            <a:r>
              <a:rPr lang="en-IN" sz="4000" dirty="0"/>
              <a:t>, </a:t>
            </a:r>
            <a:r>
              <a:rPr lang="en-IN" dirty="0"/>
              <a:t>Integer(String str)</a:t>
            </a:r>
            <a:endParaRPr lang="en-IN" sz="3600" dirty="0"/>
          </a:p>
          <a:p>
            <a:pPr lvl="0"/>
            <a:r>
              <a:rPr lang="en-IN" dirty="0"/>
              <a:t>Key methods:</a:t>
            </a:r>
            <a:endParaRPr lang="en-IN" sz="2400" dirty="0"/>
          </a:p>
          <a:p>
            <a:pPr lvl="1"/>
            <a:r>
              <a:rPr lang="en-IN" dirty="0" err="1"/>
              <a:t>compareTo</a:t>
            </a:r>
            <a:r>
              <a:rPr lang="en-IN" dirty="0"/>
              <a:t>(Integer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equals(Object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 err="1"/>
              <a:t>parseInt</a:t>
            </a:r>
            <a:r>
              <a:rPr lang="en-IN" dirty="0"/>
              <a:t>(String str)</a:t>
            </a:r>
            <a:endParaRPr lang="en-IN" sz="3200" dirty="0"/>
          </a:p>
          <a:p>
            <a:pPr lvl="1"/>
            <a:r>
              <a:rPr lang="en-IN" dirty="0" err="1"/>
              <a:t>toString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 err="1"/>
              <a:t>valueOf</a:t>
            </a:r>
            <a:r>
              <a:rPr lang="en-IN" dirty="0"/>
              <a:t>(String str)</a:t>
            </a:r>
            <a:endParaRPr lang="en-IN" sz="3200" dirty="0"/>
          </a:p>
          <a:p>
            <a:pPr lvl="1"/>
            <a:r>
              <a:rPr lang="en-IN" dirty="0" err="1"/>
              <a:t>toBinaryString</a:t>
            </a:r>
            <a:r>
              <a:rPr lang="en-IN" dirty="0"/>
              <a:t>(int </a:t>
            </a:r>
            <a:r>
              <a:rPr lang="en-IN" dirty="0" err="1"/>
              <a:t>i</a:t>
            </a:r>
            <a:r>
              <a:rPr lang="en-IN" dirty="0"/>
              <a:t>)</a:t>
            </a:r>
            <a:r>
              <a:rPr lang="en-IN" sz="3600" dirty="0"/>
              <a:t>, </a:t>
            </a:r>
            <a:r>
              <a:rPr lang="en-IN" dirty="0" err="1"/>
              <a:t>toHexString</a:t>
            </a:r>
            <a:r>
              <a:rPr lang="en-IN" dirty="0"/>
              <a:t>(int </a:t>
            </a:r>
            <a:r>
              <a:rPr lang="en-IN" dirty="0" err="1"/>
              <a:t>i</a:t>
            </a:r>
            <a:r>
              <a:rPr lang="en-IN" dirty="0"/>
              <a:t>)</a:t>
            </a:r>
            <a:r>
              <a:rPr lang="en-IN" sz="3600" dirty="0"/>
              <a:t>, </a:t>
            </a:r>
            <a:r>
              <a:rPr lang="en-IN" dirty="0" err="1"/>
              <a:t>toOctalString</a:t>
            </a:r>
            <a:r>
              <a:rPr lang="en-IN" dirty="0"/>
              <a:t>(int </a:t>
            </a:r>
            <a:r>
              <a:rPr lang="en-IN" dirty="0" err="1"/>
              <a:t>i</a:t>
            </a:r>
            <a:r>
              <a:rPr lang="en-IN" dirty="0"/>
              <a:t>)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269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1035-AFA2-2A69-1C09-774D5BB5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50F5-0664-363B-5588-5B7CC096A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provides various data types to store different kinds of data.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83381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69BAD-7A66-E4E5-64D2-A73A23C8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Long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3513D-FD96-4339-CDC7-046AD7AF4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Wraps primitive </a:t>
            </a:r>
            <a:r>
              <a:rPr lang="en-IN" sz="1800" dirty="0"/>
              <a:t>long</a:t>
            </a:r>
            <a:endParaRPr lang="en-IN" sz="2400" dirty="0"/>
          </a:p>
          <a:p>
            <a:pPr lvl="0"/>
            <a:r>
              <a:rPr lang="en-IN" sz="4000" dirty="0"/>
              <a:t>Constructors: </a:t>
            </a:r>
            <a:r>
              <a:rPr lang="en-IN" dirty="0"/>
              <a:t>Long(long </a:t>
            </a:r>
            <a:r>
              <a:rPr lang="en-IN" dirty="0" err="1"/>
              <a:t>num</a:t>
            </a:r>
            <a:r>
              <a:rPr lang="en-IN" dirty="0"/>
              <a:t>)</a:t>
            </a:r>
            <a:r>
              <a:rPr lang="en-IN" sz="4000" dirty="0"/>
              <a:t>, </a:t>
            </a:r>
            <a:r>
              <a:rPr lang="en-IN" dirty="0"/>
              <a:t>Long(String str)</a:t>
            </a:r>
            <a:endParaRPr lang="en-IN" sz="3600" dirty="0"/>
          </a:p>
          <a:p>
            <a:pPr lvl="0"/>
            <a:r>
              <a:rPr lang="en-IN" dirty="0"/>
              <a:t>Key methods:</a:t>
            </a:r>
            <a:endParaRPr lang="en-IN" sz="2400" dirty="0"/>
          </a:p>
          <a:p>
            <a:pPr lvl="1"/>
            <a:r>
              <a:rPr lang="en-IN" dirty="0" err="1"/>
              <a:t>compareTo</a:t>
            </a:r>
            <a:r>
              <a:rPr lang="en-IN" dirty="0"/>
              <a:t>(Long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equals(Object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 err="1"/>
              <a:t>parseLong</a:t>
            </a:r>
            <a:r>
              <a:rPr lang="en-IN" dirty="0"/>
              <a:t>(String str)</a:t>
            </a:r>
            <a:endParaRPr lang="en-IN" sz="3200" dirty="0"/>
          </a:p>
          <a:p>
            <a:pPr lvl="1"/>
            <a:r>
              <a:rPr lang="en-IN" dirty="0" err="1"/>
              <a:t>toString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 err="1"/>
              <a:t>valueOf</a:t>
            </a:r>
            <a:r>
              <a:rPr lang="en-IN" dirty="0"/>
              <a:t>(String str)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925126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C552-B387-4FD4-87A1-BB7AC16F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Float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57A94-A717-70B8-59FD-002892509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IN" dirty="0"/>
              <a:t>Wraps primitive </a:t>
            </a:r>
            <a:r>
              <a:rPr lang="en-IN" sz="1800" dirty="0"/>
              <a:t>float</a:t>
            </a:r>
            <a:endParaRPr lang="en-IN" sz="2400" dirty="0"/>
          </a:p>
          <a:p>
            <a:pPr lvl="0"/>
            <a:r>
              <a:rPr lang="en-IN" dirty="0"/>
              <a:t>Constructors:</a:t>
            </a:r>
            <a:endParaRPr lang="en-IN" sz="2400" dirty="0"/>
          </a:p>
          <a:p>
            <a:pPr lvl="1"/>
            <a:r>
              <a:rPr lang="en-IN" dirty="0"/>
              <a:t>Float(float </a:t>
            </a:r>
            <a:r>
              <a:rPr lang="en-IN" dirty="0" err="1"/>
              <a:t>num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Float(double </a:t>
            </a:r>
            <a:r>
              <a:rPr lang="en-IN" dirty="0" err="1"/>
              <a:t>num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Float(String str)</a:t>
            </a:r>
            <a:endParaRPr lang="en-IN" sz="3200" dirty="0"/>
          </a:p>
          <a:p>
            <a:pPr lvl="0"/>
            <a:r>
              <a:rPr lang="en-IN" dirty="0"/>
              <a:t>Key methods:</a:t>
            </a:r>
            <a:endParaRPr lang="en-IN" sz="2400" dirty="0"/>
          </a:p>
          <a:p>
            <a:pPr lvl="1"/>
            <a:r>
              <a:rPr lang="en-IN" dirty="0" err="1"/>
              <a:t>compareTo</a:t>
            </a:r>
            <a:r>
              <a:rPr lang="en-IN" dirty="0"/>
              <a:t>(Float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equals(Object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 err="1"/>
              <a:t>parseFloat</a:t>
            </a:r>
            <a:r>
              <a:rPr lang="en-IN" dirty="0"/>
              <a:t>(String str)</a:t>
            </a:r>
            <a:endParaRPr lang="en-IN" sz="3200" dirty="0"/>
          </a:p>
          <a:p>
            <a:pPr lvl="1"/>
            <a:r>
              <a:rPr lang="en-IN" dirty="0" err="1"/>
              <a:t>toString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 err="1"/>
              <a:t>valueOf</a:t>
            </a:r>
            <a:r>
              <a:rPr lang="en-IN" dirty="0"/>
              <a:t>(String str)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190663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495C5-EBD0-2EEC-1BA6-6508721EC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Double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A34A1-5D11-10E6-9529-CA56213A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Wraps primitive </a:t>
            </a:r>
            <a:r>
              <a:rPr lang="en-IN" sz="1800" dirty="0"/>
              <a:t>double</a:t>
            </a:r>
            <a:endParaRPr lang="en-IN" sz="2400" dirty="0"/>
          </a:p>
          <a:p>
            <a:pPr lvl="0"/>
            <a:r>
              <a:rPr lang="en-IN" sz="4000" dirty="0"/>
              <a:t>Constructors: </a:t>
            </a:r>
            <a:r>
              <a:rPr lang="en-IN" dirty="0"/>
              <a:t>Double(double </a:t>
            </a:r>
            <a:r>
              <a:rPr lang="en-IN" dirty="0" err="1"/>
              <a:t>num</a:t>
            </a:r>
            <a:r>
              <a:rPr lang="en-IN" dirty="0"/>
              <a:t>)</a:t>
            </a:r>
            <a:r>
              <a:rPr lang="en-IN" sz="4000" dirty="0"/>
              <a:t>, </a:t>
            </a:r>
            <a:r>
              <a:rPr lang="en-IN" dirty="0"/>
              <a:t>Double(String str)</a:t>
            </a:r>
            <a:endParaRPr lang="en-IN" sz="3600" dirty="0"/>
          </a:p>
          <a:p>
            <a:pPr lvl="0"/>
            <a:r>
              <a:rPr lang="en-IN" dirty="0"/>
              <a:t>Key methods:</a:t>
            </a:r>
            <a:endParaRPr lang="en-IN" sz="2400" dirty="0"/>
          </a:p>
          <a:p>
            <a:pPr lvl="1"/>
            <a:r>
              <a:rPr lang="en-IN" dirty="0" err="1"/>
              <a:t>compareTo</a:t>
            </a:r>
            <a:r>
              <a:rPr lang="en-IN" dirty="0"/>
              <a:t>(Double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equals(Object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 err="1"/>
              <a:t>parseDouble</a:t>
            </a:r>
            <a:r>
              <a:rPr lang="en-IN" dirty="0"/>
              <a:t>(String str)</a:t>
            </a:r>
            <a:endParaRPr lang="en-IN" sz="3200" dirty="0"/>
          </a:p>
          <a:p>
            <a:pPr lvl="1"/>
            <a:r>
              <a:rPr lang="en-IN" dirty="0" err="1"/>
              <a:t>toString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 err="1"/>
              <a:t>valueOf</a:t>
            </a:r>
            <a:r>
              <a:rPr lang="en-IN" dirty="0"/>
              <a:t>(String str)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8818591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5B5C-A9A9-4DC4-18D9-CF892C0C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Boolean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1B152-73C0-85B6-EB7D-8F190D9C0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Wraps primitive </a:t>
            </a:r>
            <a:r>
              <a:rPr lang="en-IN" sz="1800" dirty="0" err="1"/>
              <a:t>boolean</a:t>
            </a:r>
            <a:endParaRPr lang="en-IN" sz="2400" dirty="0"/>
          </a:p>
          <a:p>
            <a:pPr lvl="0"/>
            <a:r>
              <a:rPr lang="en-IN" sz="4000" dirty="0"/>
              <a:t>Constructors: </a:t>
            </a:r>
            <a:r>
              <a:rPr lang="en-IN" dirty="0"/>
              <a:t>Boolean(</a:t>
            </a:r>
            <a:r>
              <a:rPr lang="en-IN" dirty="0" err="1"/>
              <a:t>boolean</a:t>
            </a:r>
            <a:r>
              <a:rPr lang="en-IN" dirty="0"/>
              <a:t> value)</a:t>
            </a:r>
            <a:r>
              <a:rPr lang="en-IN" sz="4000" dirty="0"/>
              <a:t>, </a:t>
            </a:r>
            <a:r>
              <a:rPr lang="en-IN" dirty="0"/>
              <a:t>Boolean(String str)</a:t>
            </a:r>
            <a:endParaRPr lang="en-IN" sz="3600" dirty="0"/>
          </a:p>
          <a:p>
            <a:pPr lvl="0"/>
            <a:r>
              <a:rPr lang="en-IN" dirty="0"/>
              <a:t>Key methods:</a:t>
            </a:r>
            <a:endParaRPr lang="en-IN" sz="2400" dirty="0"/>
          </a:p>
          <a:p>
            <a:pPr lvl="1"/>
            <a:r>
              <a:rPr lang="en-IN" dirty="0" err="1"/>
              <a:t>compareTo</a:t>
            </a:r>
            <a:r>
              <a:rPr lang="en-IN" dirty="0"/>
              <a:t>(Boolean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equals(Object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 err="1"/>
              <a:t>toString</a:t>
            </a:r>
            <a:r>
              <a:rPr lang="en-IN" dirty="0"/>
              <a:t>()</a:t>
            </a:r>
            <a:endParaRPr lang="en-IN" sz="3200" dirty="0"/>
          </a:p>
          <a:p>
            <a:r>
              <a:rPr lang="en-IN" dirty="0" err="1"/>
              <a:t>valueOf</a:t>
            </a:r>
            <a:r>
              <a:rPr lang="en-IN" dirty="0"/>
              <a:t>(String str)</a:t>
            </a:r>
          </a:p>
        </p:txBody>
      </p:sp>
    </p:spTree>
    <p:extLst>
      <p:ext uri="{BB962C8B-B14F-4D97-AF65-F5344CB8AC3E}">
        <p14:creationId xmlns:p14="http://schemas.microsoft.com/office/powerpoint/2010/main" val="3018257127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D5D3-C7E0-0570-45B5-376E1A55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Example Programs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46FB1-71FA-E947-9F75-6F9B33094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Character tester → detect type of character (</a:t>
            </a:r>
            <a:r>
              <a:rPr lang="en-IN" dirty="0" err="1"/>
              <a:t>isDigit</a:t>
            </a:r>
            <a:r>
              <a:rPr lang="en-IN" dirty="0"/>
              <a:t>, </a:t>
            </a:r>
            <a:r>
              <a:rPr lang="en-IN" dirty="0" err="1"/>
              <a:t>isLetter</a:t>
            </a:r>
            <a:r>
              <a:rPr lang="en-IN" dirty="0"/>
              <a:t>)</a:t>
            </a:r>
          </a:p>
          <a:p>
            <a:pPr lvl="0"/>
            <a:r>
              <a:rPr lang="en-IN" dirty="0"/>
              <a:t>Byte comparison → compare contents of Byte objects</a:t>
            </a:r>
          </a:p>
          <a:p>
            <a:pPr lvl="0"/>
            <a:r>
              <a:rPr lang="en-IN" dirty="0"/>
              <a:t>Integer conversion → decimal → binary, octal, hex</a:t>
            </a:r>
          </a:p>
          <a:p>
            <a:pPr lvl="0"/>
            <a:r>
              <a:rPr lang="en-IN" dirty="0"/>
              <a:t>Random number generator with wrapper usage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9816084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A78A-242A-C088-AF61-E998AED6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7D7AD-D5B3-2E27-E50E-7D1B3EA1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664637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4A8D-7FD6-50FE-B161-611E6DD77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B509A-E4BC-6837-661E-865DB9A8A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29916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42E8-5D96-AE2C-C02D-9E35AE1D1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FD81-BF94-40BD-D4DC-41ABFE0E8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38496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7F9A-CD22-481F-E0DE-303C7F866A86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23: The collection framework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9B09A730-82D2-96E6-5456-1E8B86E23D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A9E1-55B1-4439-49FB-27B7D9D6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 to Collection Framework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AD3B9-B32A-815A-BB09-49AA117BF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Arrays store groups of elements (objects too)</a:t>
            </a:r>
          </a:p>
          <a:p>
            <a:pPr lvl="0"/>
            <a:r>
              <a:rPr lang="en-IN" dirty="0"/>
              <a:t>Arrays are limited: fixed size, hard insert/delete, no built-in processing methods</a:t>
            </a:r>
          </a:p>
          <a:p>
            <a:pPr lvl="0"/>
            <a:r>
              <a:rPr lang="en-IN" dirty="0"/>
              <a:t>Need a better mechanism → Collection Framework</a:t>
            </a:r>
          </a:p>
          <a:p>
            <a:pPr lvl="0"/>
            <a:r>
              <a:rPr lang="en-IN" dirty="0"/>
              <a:t>Collection = object that stores group of other objects</a:t>
            </a:r>
          </a:p>
          <a:p>
            <a:pPr lvl="0"/>
            <a:r>
              <a:rPr lang="en-IN" dirty="0"/>
              <a:t>Provides reusable data structures in </a:t>
            </a:r>
            <a:r>
              <a:rPr lang="en-IN" dirty="0" err="1"/>
              <a:t>java.util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3960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C0FC-5C89-35F9-0041-6C114F14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Primitive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252B8-5E2C-BFA7-8C75-BA5C17F34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895" y="1418049"/>
            <a:ext cx="11619767" cy="4784503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/>
              <a:t>Integer Types:</a:t>
            </a:r>
            <a:endParaRPr lang="en-IN" dirty="0"/>
          </a:p>
          <a:p>
            <a:pPr lvl="1"/>
            <a:r>
              <a:rPr lang="en-IN" dirty="0">
                <a:highlight>
                  <a:scrgbClr r="0" g="0" b="0">
                    <a:alpha val="0"/>
                  </a:scrgbClr>
                </a:highlight>
              </a:rPr>
              <a:t>byte: 1 byte, -128 to +127</a:t>
            </a:r>
          </a:p>
          <a:p>
            <a:pPr lvl="1"/>
            <a:r>
              <a:rPr lang="en-IN" dirty="0">
                <a:highlight>
                  <a:scrgbClr r="0" g="0" b="0">
                    <a:alpha val="0"/>
                  </a:scrgbClr>
                </a:highlight>
              </a:rPr>
              <a:t>short: 2 bytes, -32768 to +32767</a:t>
            </a:r>
          </a:p>
          <a:p>
            <a:pPr lvl="1"/>
            <a:r>
              <a:rPr lang="en-IN" dirty="0">
                <a:highlight>
                  <a:scrgbClr r="0" g="0" b="0">
                    <a:alpha val="0"/>
                  </a:scrgbClr>
                </a:highlight>
              </a:rPr>
              <a:t>int: 4 bytes, -2147483648 to +2147483647</a:t>
            </a:r>
          </a:p>
          <a:p>
            <a:pPr lvl="1"/>
            <a:r>
              <a:rPr lang="en-IN" dirty="0">
                <a:highlight>
                  <a:scrgbClr r="0" g="0" b="0">
                    <a:alpha val="0"/>
                  </a:scrgbClr>
                </a:highlight>
              </a:rPr>
              <a:t>long: 8 bytes, -9223372036854775808 to +9223372036854775807 (Use L suffix for long literals, e.g., 150L).</a:t>
            </a:r>
          </a:p>
          <a:p>
            <a:r>
              <a:rPr lang="en-IN" b="1" dirty="0"/>
              <a:t>Floating-Point Types:</a:t>
            </a:r>
            <a:endParaRPr lang="en-IN" dirty="0"/>
          </a:p>
          <a:p>
            <a:pPr lvl="1"/>
            <a:r>
              <a:rPr lang="en-IN" dirty="0">
                <a:highlight>
                  <a:scrgbClr r="0" g="0" b="0">
                    <a:alpha val="0"/>
                  </a:scrgbClr>
                </a:highlight>
              </a:rPr>
              <a:t>float: 4 bytes, stores single-precision floating-point numbers (up to 7 decimal digits). Use F suffix (e.g., 3.142F).</a:t>
            </a:r>
          </a:p>
          <a:p>
            <a:pPr lvl="1"/>
            <a:r>
              <a:rPr lang="en-IN" dirty="0">
                <a:highlight>
                  <a:scrgbClr r="0" g="0" b="0">
                    <a:alpha val="0"/>
                  </a:scrgbClr>
                </a:highlight>
              </a:rPr>
              <a:t>double: 8 bytes, stores double-precision floating-point numbers (up to 15 decimal digits). Default for floating-point literals.</a:t>
            </a:r>
          </a:p>
          <a:p>
            <a:r>
              <a:rPr lang="en-IN" b="1" dirty="0"/>
              <a:t>Character Type:</a:t>
            </a:r>
            <a:endParaRPr lang="en-IN" dirty="0"/>
          </a:p>
          <a:p>
            <a:pPr lvl="1"/>
            <a:r>
              <a:rPr lang="en-IN" dirty="0">
                <a:highlight>
                  <a:scrgbClr r="0" g="0" b="0">
                    <a:alpha val="0"/>
                  </a:scrgbClr>
                </a:highlight>
              </a:rPr>
              <a:t>char: 2 bytes, stores a single character (Unicode). Range: 0 to 65535 (ASCII values). Character literals are enclosed in single quotes (e.g., 'x'). Supports Unicode for representing characters from various languages.</a:t>
            </a:r>
          </a:p>
          <a:p>
            <a:r>
              <a:rPr lang="en-IN" b="1" dirty="0"/>
              <a:t>Boolean Type:</a:t>
            </a:r>
            <a:endParaRPr lang="en-IN" dirty="0"/>
          </a:p>
          <a:p>
            <a:pPr lvl="1"/>
            <a:r>
              <a:rPr lang="en-IN" dirty="0" err="1">
                <a:highlight>
                  <a:scrgbClr r="0" g="0" b="0">
                    <a:alpha val="0"/>
                  </a:scrgbClr>
                </a:highlight>
              </a:rPr>
              <a:t>boolean</a:t>
            </a:r>
            <a:r>
              <a:rPr lang="en-IN" dirty="0">
                <a:highlight>
                  <a:scrgbClr r="0" g="0" b="0">
                    <a:alpha val="0"/>
                  </a:scrgbClr>
                </a:highlight>
              </a:rPr>
              <a:t>: Represents true or false. JVM uses 1 bit internally.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6833052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F703-AA2C-1E2D-5643-E7FCA6604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What is a Collection Framework?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C36F5-6826-AF03-AA37-BB8B54F05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Class library to handle groups of objects</a:t>
            </a:r>
          </a:p>
          <a:p>
            <a:pPr lvl="0"/>
            <a:r>
              <a:rPr lang="en-IN" dirty="0"/>
              <a:t>Defined in </a:t>
            </a:r>
            <a:r>
              <a:rPr lang="en-IN" dirty="0" err="1"/>
              <a:t>java.util</a:t>
            </a:r>
            <a:r>
              <a:rPr lang="en-IN" dirty="0"/>
              <a:t> package</a:t>
            </a:r>
          </a:p>
          <a:p>
            <a:pPr lvl="0"/>
            <a:r>
              <a:rPr lang="en-IN" dirty="0"/>
              <a:t>Stores </a:t>
            </a:r>
            <a:r>
              <a:rPr lang="en-IN" b="1" dirty="0"/>
              <a:t>references</a:t>
            </a:r>
            <a:r>
              <a:rPr lang="en-IN" dirty="0"/>
              <a:t> of objects, not copies</a:t>
            </a:r>
          </a:p>
          <a:p>
            <a:pPr lvl="0"/>
            <a:r>
              <a:rPr lang="en-IN" dirty="0"/>
              <a:t>Cannot store primitive data types (only objects)</a:t>
            </a:r>
          </a:p>
          <a:p>
            <a:pPr lvl="0"/>
            <a:r>
              <a:rPr lang="en-IN" dirty="0"/>
              <a:t>Types: </a:t>
            </a:r>
            <a:r>
              <a:rPr lang="en-IN" b="1" dirty="0"/>
              <a:t>List, Set, Queue, Map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58926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AA99B-42A2-89A7-E485-50ECEC36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 Lists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D2390-8647-0776-96D8-BB9CB3CF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Ordered collection, allows duplicates</a:t>
            </a:r>
          </a:p>
          <a:p>
            <a:pPr lvl="0"/>
            <a:r>
              <a:rPr lang="en-IN" dirty="0"/>
              <a:t>Elements accessed by index</a:t>
            </a:r>
          </a:p>
          <a:p>
            <a:pPr lvl="0"/>
            <a:r>
              <a:rPr lang="en-IN" dirty="0"/>
              <a:t>Grows dynamically</a:t>
            </a:r>
          </a:p>
          <a:p>
            <a:pPr lvl="0"/>
            <a:r>
              <a:rPr lang="en-IN" dirty="0"/>
              <a:t>Examples: </a:t>
            </a:r>
            <a:r>
              <a:rPr lang="en-IN" dirty="0" err="1"/>
              <a:t>ArrayList</a:t>
            </a:r>
            <a:r>
              <a:rPr lang="en-IN" dirty="0"/>
              <a:t>, LinkedList, Vector, Stack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3872751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965F-D37D-4442-7226-733851C9C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4B161-AAF7-A9CA-1F78-296973C9D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Collection of unique elements</a:t>
            </a:r>
          </a:p>
          <a:p>
            <a:pPr lvl="0"/>
            <a:r>
              <a:rPr lang="en-IN" dirty="0"/>
              <a:t>No duplicates allowed</a:t>
            </a:r>
          </a:p>
          <a:p>
            <a:pPr lvl="0"/>
            <a:r>
              <a:rPr lang="en-IN" dirty="0"/>
              <a:t>Elements stored unordered</a:t>
            </a:r>
          </a:p>
          <a:p>
            <a:pPr lvl="0"/>
            <a:r>
              <a:rPr lang="en-IN" dirty="0"/>
              <a:t>Examples: HashSet, </a:t>
            </a:r>
            <a:r>
              <a:rPr lang="en-IN" dirty="0" err="1"/>
              <a:t>LinkedHashSet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84542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7D3DC-231E-C49E-059F-43B7E123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Queues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BB181-FF31-5204-B6CB-ECE4F8473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Stores elements in </a:t>
            </a:r>
            <a:r>
              <a:rPr lang="en-IN" b="1" dirty="0"/>
              <a:t>FIFO</a:t>
            </a:r>
            <a:r>
              <a:rPr lang="en-IN" dirty="0"/>
              <a:t> order (First In First Out)</a:t>
            </a:r>
          </a:p>
          <a:p>
            <a:pPr lvl="0"/>
            <a:r>
              <a:rPr lang="en-IN" dirty="0"/>
              <a:t>First inserted = first removed</a:t>
            </a:r>
          </a:p>
          <a:p>
            <a:pPr lvl="0"/>
            <a:r>
              <a:rPr lang="en-IN" dirty="0"/>
              <a:t>Useful for scheduling, buffering</a:t>
            </a:r>
          </a:p>
          <a:p>
            <a:pPr lvl="0"/>
            <a:r>
              <a:rPr lang="en-IN" dirty="0"/>
              <a:t>Example: LinkedList as Queue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563053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17FC6-0C25-AAEB-2A62-A71943DC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Maps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4FFBD-E718-BF48-6B94-47FB00F5C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Stores data in </a:t>
            </a:r>
            <a:r>
              <a:rPr lang="en-IN" b="1" dirty="0"/>
              <a:t>key–value pairs</a:t>
            </a:r>
            <a:endParaRPr lang="en-IN" dirty="0"/>
          </a:p>
          <a:p>
            <a:pPr lvl="0"/>
            <a:r>
              <a:rPr lang="en-IN" dirty="0"/>
              <a:t>Keys must be unique</a:t>
            </a:r>
          </a:p>
          <a:p>
            <a:pPr lvl="0"/>
            <a:r>
              <a:rPr lang="en-IN" dirty="0"/>
              <a:t>Values can be retrieved using keys</a:t>
            </a:r>
          </a:p>
          <a:p>
            <a:pPr lvl="0"/>
            <a:r>
              <a:rPr lang="en-IN" dirty="0"/>
              <a:t>Examples: HashMap, </a:t>
            </a:r>
            <a:r>
              <a:rPr lang="en-IN" dirty="0" err="1"/>
              <a:t>Hashtable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1363126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1054-ADAC-CE23-4F29-FCC9E698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Ways to Retrieve Elements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B022-3713-59DB-ACC9-E3E8D97C7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For-each loop</a:t>
            </a:r>
            <a:r>
              <a:rPr lang="en-IN" dirty="0"/>
              <a:t> → simple iteration</a:t>
            </a:r>
          </a:p>
          <a:p>
            <a:pPr lvl="0"/>
            <a:r>
              <a:rPr lang="en-IN" b="1" dirty="0"/>
              <a:t>Iterator</a:t>
            </a:r>
            <a:r>
              <a:rPr lang="en-IN" dirty="0"/>
              <a:t> → one direction only</a:t>
            </a:r>
          </a:p>
          <a:p>
            <a:r>
              <a:rPr lang="en-IN" b="1" dirty="0" err="1"/>
              <a:t>ListIterator</a:t>
            </a:r>
            <a:r>
              <a:rPr lang="en-IN" dirty="0"/>
              <a:t> → forward &amp; backward trave</a:t>
            </a:r>
          </a:p>
        </p:txBody>
      </p:sp>
    </p:spTree>
    <p:extLst>
      <p:ext uri="{BB962C8B-B14F-4D97-AF65-F5344CB8AC3E}">
        <p14:creationId xmlns:p14="http://schemas.microsoft.com/office/powerpoint/2010/main" val="4023037644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ED02-37D3-6497-B3AF-34AA88CE4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Iterator vs </a:t>
            </a:r>
            <a:r>
              <a:rPr lang="en-IN" b="1" dirty="0" err="1"/>
              <a:t>ListIterator</a:t>
            </a:r>
            <a:r>
              <a:rPr lang="en-IN" b="1" dirty="0"/>
              <a:t> vs Enumeration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C9A6D-CB27-3701-4B47-5D2C4B21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Iterator</a:t>
            </a:r>
            <a:r>
              <a:rPr lang="en-IN" dirty="0"/>
              <a:t> → forward only</a:t>
            </a:r>
          </a:p>
          <a:p>
            <a:pPr lvl="0"/>
            <a:r>
              <a:rPr lang="en-IN" b="1" dirty="0" err="1"/>
              <a:t>ListIterator</a:t>
            </a:r>
            <a:r>
              <a:rPr lang="en-IN" dirty="0"/>
              <a:t> → forward &amp; backward</a:t>
            </a:r>
          </a:p>
          <a:p>
            <a:pPr lvl="0"/>
            <a:r>
              <a:rPr lang="en-IN" b="1" dirty="0"/>
              <a:t>Enumeration</a:t>
            </a:r>
            <a:r>
              <a:rPr lang="en-IN" dirty="0"/>
              <a:t> → legacy, harder syntax</a:t>
            </a:r>
          </a:p>
          <a:p>
            <a:r>
              <a:rPr lang="en-IN" dirty="0"/>
              <a:t>Preferred: </a:t>
            </a:r>
            <a:r>
              <a:rPr lang="en-IN" dirty="0" err="1"/>
              <a:t>ListIterator</a:t>
            </a:r>
            <a:r>
              <a:rPr lang="en-IN" dirty="0"/>
              <a:t> for flexibility</a:t>
            </a:r>
          </a:p>
        </p:txBody>
      </p:sp>
    </p:spTree>
    <p:extLst>
      <p:ext uri="{BB962C8B-B14F-4D97-AF65-F5344CB8AC3E}">
        <p14:creationId xmlns:p14="http://schemas.microsoft.com/office/powerpoint/2010/main" val="2174262366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08FC-EC8D-654E-9BE0-469B05BB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HashSet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D08D0-447F-E959-3B8A-FB8F516C0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Represents a set of elements (unique, unordered)</a:t>
            </a:r>
            <a:endParaRPr lang="en-IN" sz="2400" dirty="0"/>
          </a:p>
          <a:p>
            <a:pPr lvl="0"/>
            <a:r>
              <a:rPr lang="en-IN" dirty="0"/>
              <a:t>No duplicates allowed</a:t>
            </a:r>
            <a:endParaRPr lang="en-IN" sz="2400" dirty="0"/>
          </a:p>
          <a:p>
            <a:pPr lvl="0"/>
            <a:r>
              <a:rPr lang="en-IN" dirty="0"/>
              <a:t>Key methods:</a:t>
            </a:r>
            <a:endParaRPr lang="en-IN" sz="2400" dirty="0"/>
          </a:p>
          <a:p>
            <a:pPr lvl="1"/>
            <a:r>
              <a:rPr lang="en-IN" dirty="0"/>
              <a:t>add(</a:t>
            </a:r>
            <a:r>
              <a:rPr lang="en-IN" dirty="0" err="1"/>
              <a:t>obj</a:t>
            </a:r>
            <a:r>
              <a:rPr lang="en-IN" dirty="0"/>
              <a:t>)</a:t>
            </a:r>
            <a:r>
              <a:rPr lang="en-IN" sz="3600" dirty="0"/>
              <a:t>, </a:t>
            </a:r>
            <a:r>
              <a:rPr lang="en-IN" dirty="0"/>
              <a:t>remove(</a:t>
            </a:r>
            <a:r>
              <a:rPr lang="en-IN" dirty="0" err="1"/>
              <a:t>obj</a:t>
            </a:r>
            <a:r>
              <a:rPr lang="en-IN" dirty="0"/>
              <a:t>)</a:t>
            </a:r>
            <a:r>
              <a:rPr lang="en-IN" sz="3600" dirty="0"/>
              <a:t>, </a:t>
            </a:r>
            <a:r>
              <a:rPr lang="en-IN" dirty="0"/>
              <a:t>clear()</a:t>
            </a:r>
            <a:endParaRPr lang="en-IN" sz="3200" dirty="0"/>
          </a:p>
          <a:p>
            <a:pPr lvl="1"/>
            <a:r>
              <a:rPr lang="en-IN" dirty="0"/>
              <a:t>contains(</a:t>
            </a:r>
            <a:r>
              <a:rPr lang="en-IN" dirty="0" err="1"/>
              <a:t>obj</a:t>
            </a:r>
            <a:r>
              <a:rPr lang="en-IN" dirty="0"/>
              <a:t>)</a:t>
            </a:r>
            <a:r>
              <a:rPr lang="en-IN" sz="3600" dirty="0"/>
              <a:t>, </a:t>
            </a:r>
            <a:r>
              <a:rPr lang="en-IN" dirty="0" err="1"/>
              <a:t>isEmpty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/>
              <a:t>size()</a:t>
            </a:r>
            <a:endParaRPr lang="en-IN" sz="3200" dirty="0"/>
          </a:p>
          <a:p>
            <a:pPr lvl="0"/>
            <a:r>
              <a:rPr lang="en-IN" sz="4000" dirty="0"/>
              <a:t>Constructors: </a:t>
            </a:r>
            <a:r>
              <a:rPr lang="en-IN" dirty="0"/>
              <a:t>HashSet()</a:t>
            </a:r>
            <a:r>
              <a:rPr lang="en-IN" sz="4000" dirty="0"/>
              <a:t>, </a:t>
            </a:r>
            <a:r>
              <a:rPr lang="en-IN" dirty="0"/>
              <a:t>HashSet(int capacity)</a:t>
            </a:r>
            <a:endParaRPr lang="en-IN" sz="3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3586559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A3215-957C-FD9F-86EE-E8AFCD15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LinkedHashSet</a:t>
            </a:r>
            <a:r>
              <a:rPr lang="en-IN" b="1" dirty="0"/>
              <a:t>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C1FE2-5801-1FEE-064A-6CF910154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Subclass of HashSet</a:t>
            </a:r>
          </a:p>
          <a:p>
            <a:pPr lvl="0"/>
            <a:r>
              <a:rPr lang="en-IN" dirty="0"/>
              <a:t>Maintains insertion order</a:t>
            </a:r>
          </a:p>
          <a:p>
            <a:pPr lvl="0"/>
            <a:r>
              <a:rPr lang="en-IN" dirty="0"/>
              <a:t>Generic type parameter &lt;T&gt; → data type of elements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0074056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82ED-F100-F244-551F-13A71306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Stack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3FD-DCED-8576-5704-01E691A7B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Stores elements in </a:t>
            </a:r>
            <a:r>
              <a:rPr lang="en-IN" b="1" dirty="0"/>
              <a:t>LIFO</a:t>
            </a:r>
            <a:r>
              <a:rPr lang="en-IN" dirty="0"/>
              <a:t> order (Last In First Out)</a:t>
            </a:r>
            <a:endParaRPr lang="en-IN" sz="2400" dirty="0"/>
          </a:p>
          <a:p>
            <a:pPr lvl="0"/>
            <a:r>
              <a:rPr lang="en-IN" dirty="0"/>
              <a:t>Operations:</a:t>
            </a:r>
            <a:endParaRPr lang="en-IN" sz="2400" dirty="0"/>
          </a:p>
          <a:p>
            <a:pPr lvl="1"/>
            <a:r>
              <a:rPr lang="en-IN" dirty="0"/>
              <a:t>push(</a:t>
            </a:r>
            <a:r>
              <a:rPr lang="en-IN" dirty="0" err="1"/>
              <a:t>obj</a:t>
            </a:r>
            <a:r>
              <a:rPr lang="en-IN" dirty="0"/>
              <a:t>)</a:t>
            </a:r>
            <a:r>
              <a:rPr lang="en-IN" sz="3600" dirty="0"/>
              <a:t> → insert</a:t>
            </a:r>
            <a:endParaRPr lang="en-IN" sz="3200" dirty="0"/>
          </a:p>
          <a:p>
            <a:pPr lvl="1"/>
            <a:r>
              <a:rPr lang="en-IN" sz="1600" dirty="0"/>
              <a:t>pop()</a:t>
            </a:r>
            <a:r>
              <a:rPr lang="en-IN" dirty="0"/>
              <a:t> → remove top element</a:t>
            </a:r>
            <a:endParaRPr lang="en-IN" sz="2000" dirty="0"/>
          </a:p>
          <a:p>
            <a:pPr lvl="1"/>
            <a:r>
              <a:rPr lang="en-IN" sz="1600" dirty="0"/>
              <a:t>peek()</a:t>
            </a:r>
            <a:r>
              <a:rPr lang="en-IN" dirty="0"/>
              <a:t> → view top element</a:t>
            </a:r>
            <a:endParaRPr lang="en-IN" sz="2000" dirty="0"/>
          </a:p>
          <a:p>
            <a:pPr lvl="1"/>
            <a:r>
              <a:rPr lang="en-IN" sz="1600" dirty="0"/>
              <a:t>empty()</a:t>
            </a:r>
            <a:r>
              <a:rPr lang="en-IN" dirty="0"/>
              <a:t> → check empty</a:t>
            </a:r>
            <a:endParaRPr lang="en-IN" sz="2000" dirty="0"/>
          </a:p>
          <a:p>
            <a:pPr lvl="1"/>
            <a:r>
              <a:rPr lang="en-IN" sz="1600" dirty="0"/>
              <a:t>search(</a:t>
            </a:r>
            <a:r>
              <a:rPr lang="en-IN" sz="1600" dirty="0" err="1"/>
              <a:t>obj</a:t>
            </a:r>
            <a:r>
              <a:rPr lang="en-IN" sz="1600" dirty="0"/>
              <a:t>)</a:t>
            </a:r>
            <a:r>
              <a:rPr lang="en-IN" dirty="0"/>
              <a:t> → find element position</a:t>
            </a:r>
            <a:endParaRPr lang="en-IN" sz="2000" dirty="0"/>
          </a:p>
          <a:p>
            <a:r>
              <a:rPr lang="en-IN" dirty="0"/>
              <a:t>Example: evaluating expressions</a:t>
            </a:r>
          </a:p>
        </p:txBody>
      </p:sp>
    </p:spTree>
    <p:extLst>
      <p:ext uri="{BB962C8B-B14F-4D97-AF65-F5344CB8AC3E}">
        <p14:creationId xmlns:p14="http://schemas.microsoft.com/office/powerpoint/2010/main" val="3863027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B6C9-5BA7-E239-6096-657F1795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String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FBB72-BD2C-70D2-ED91-007323B0B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String: Represents a sequence of characters. String literals are enclosed in double quotes (e.g., "New Delhi"). Treated as an object of the String class.</a:t>
            </a:r>
          </a:p>
          <a:p>
            <a:r>
              <a:rPr lang="en-US" dirty="0" err="1"/>
              <a:t>e.g</a:t>
            </a:r>
            <a:r>
              <a:rPr lang="en-US" dirty="0"/>
              <a:t> : </a:t>
            </a:r>
          </a:p>
          <a:p>
            <a:r>
              <a:rPr lang="en-US" dirty="0"/>
              <a:t>	String str = “parmanand”;</a:t>
            </a:r>
          </a:p>
        </p:txBody>
      </p:sp>
    </p:spTree>
    <p:extLst>
      <p:ext uri="{BB962C8B-B14F-4D97-AF65-F5344CB8AC3E}">
        <p14:creationId xmlns:p14="http://schemas.microsoft.com/office/powerpoint/2010/main" val="2832204745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FAAE-C5A6-692C-ACD1-05CB9C685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Auto-Boxing in Stack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D658A-2DB0-A1DF-9860-F6533E632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Primitives auto-converted into objects when added</a:t>
            </a:r>
          </a:p>
          <a:p>
            <a:pPr lvl="0"/>
            <a:r>
              <a:rPr lang="en-IN" dirty="0"/>
              <a:t>Example: int → Integer in stack</a:t>
            </a:r>
          </a:p>
          <a:p>
            <a:r>
              <a:rPr lang="en-IN" dirty="0"/>
              <a:t>Removes need for manual boxing</a:t>
            </a:r>
          </a:p>
        </p:txBody>
      </p:sp>
    </p:spTree>
    <p:extLst>
      <p:ext uri="{BB962C8B-B14F-4D97-AF65-F5344CB8AC3E}">
        <p14:creationId xmlns:p14="http://schemas.microsoft.com/office/powerpoint/2010/main" val="2405657238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54D2C-C166-4430-DD8E-58C088CC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LinkedList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628B-721F-D1C0-A05B-16989603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Stores elements in nodes (data + links)</a:t>
            </a:r>
            <a:endParaRPr lang="en-IN" sz="2400" dirty="0"/>
          </a:p>
          <a:p>
            <a:pPr lvl="0"/>
            <a:r>
              <a:rPr lang="en-IN" dirty="0"/>
              <a:t>Supports insertion/removal at any position</a:t>
            </a:r>
            <a:endParaRPr lang="en-IN" sz="2400" dirty="0"/>
          </a:p>
          <a:p>
            <a:pPr lvl="0"/>
            <a:r>
              <a:rPr lang="en-IN" dirty="0"/>
              <a:t>Methods:</a:t>
            </a:r>
            <a:endParaRPr lang="en-IN" sz="2400" dirty="0"/>
          </a:p>
          <a:p>
            <a:pPr lvl="1"/>
            <a:r>
              <a:rPr lang="en-IN" dirty="0"/>
              <a:t>add(</a:t>
            </a:r>
            <a:r>
              <a:rPr lang="en-IN" dirty="0" err="1"/>
              <a:t>obj</a:t>
            </a:r>
            <a:r>
              <a:rPr lang="en-IN" dirty="0"/>
              <a:t>)</a:t>
            </a:r>
            <a:r>
              <a:rPr lang="en-IN" sz="3600" dirty="0"/>
              <a:t>, </a:t>
            </a:r>
            <a:r>
              <a:rPr lang="en-IN" dirty="0" err="1"/>
              <a:t>addFirst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 err="1"/>
              <a:t>addLast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 err="1"/>
              <a:t>removeFirst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 err="1"/>
              <a:t>removeLast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/>
              <a:t>remove(int </a:t>
            </a:r>
            <a:r>
              <a:rPr lang="en-IN" dirty="0" err="1"/>
              <a:t>pos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get(</a:t>
            </a:r>
            <a:r>
              <a:rPr lang="en-IN" dirty="0" err="1"/>
              <a:t>pos</a:t>
            </a:r>
            <a:r>
              <a:rPr lang="en-IN" dirty="0"/>
              <a:t>)</a:t>
            </a:r>
            <a:r>
              <a:rPr lang="en-IN" sz="3600" dirty="0"/>
              <a:t>, </a:t>
            </a:r>
            <a:r>
              <a:rPr lang="en-IN" dirty="0" err="1"/>
              <a:t>getFirst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 err="1"/>
              <a:t>getLast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/>
              <a:t>set(</a:t>
            </a:r>
            <a:r>
              <a:rPr lang="en-IN" dirty="0" err="1"/>
              <a:t>pos</a:t>
            </a:r>
            <a:r>
              <a:rPr lang="en-IN" dirty="0"/>
              <a:t>,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size()</a:t>
            </a:r>
            <a:r>
              <a:rPr lang="en-IN" sz="3600" dirty="0"/>
              <a:t>, </a:t>
            </a:r>
            <a:r>
              <a:rPr lang="en-IN" dirty="0"/>
              <a:t>clear()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8382715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7779-3A22-1709-FB70-53A30E79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ArrayList</a:t>
            </a:r>
            <a:r>
              <a:rPr lang="en-IN" b="1" dirty="0"/>
              <a:t>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BD2C5-0D60-90D0-23D3-93259D0C7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IN" dirty="0"/>
              <a:t>Resizable array implementation</a:t>
            </a:r>
            <a:endParaRPr lang="en-IN" sz="2400" dirty="0"/>
          </a:p>
          <a:p>
            <a:pPr lvl="0"/>
            <a:r>
              <a:rPr lang="en-IN" dirty="0"/>
              <a:t>Not synchronized (may cause issues with threads)</a:t>
            </a:r>
            <a:endParaRPr lang="en-IN" sz="2400" dirty="0"/>
          </a:p>
          <a:p>
            <a:pPr lvl="0"/>
            <a:r>
              <a:rPr lang="en-IN" dirty="0"/>
              <a:t>Methods:</a:t>
            </a:r>
            <a:endParaRPr lang="en-IN" sz="2400" dirty="0"/>
          </a:p>
          <a:p>
            <a:pPr lvl="1"/>
            <a:r>
              <a:rPr lang="en-IN" dirty="0"/>
              <a:t>add(</a:t>
            </a:r>
            <a:r>
              <a:rPr lang="en-IN" dirty="0" err="1"/>
              <a:t>obj</a:t>
            </a:r>
            <a:r>
              <a:rPr lang="en-IN" dirty="0"/>
              <a:t>)</a:t>
            </a:r>
            <a:r>
              <a:rPr lang="en-IN" sz="3600" dirty="0"/>
              <a:t>, </a:t>
            </a:r>
            <a:r>
              <a:rPr lang="en-IN" dirty="0"/>
              <a:t>add(</a:t>
            </a:r>
            <a:r>
              <a:rPr lang="en-IN" dirty="0" err="1"/>
              <a:t>pos</a:t>
            </a:r>
            <a:r>
              <a:rPr lang="en-IN" dirty="0"/>
              <a:t>,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remove(</a:t>
            </a:r>
            <a:r>
              <a:rPr lang="en-IN" dirty="0" err="1"/>
              <a:t>obj</a:t>
            </a:r>
            <a:r>
              <a:rPr lang="en-IN" dirty="0"/>
              <a:t>)</a:t>
            </a:r>
            <a:r>
              <a:rPr lang="en-IN" sz="3600" dirty="0"/>
              <a:t> / </a:t>
            </a:r>
            <a:r>
              <a:rPr lang="en-IN" dirty="0"/>
              <a:t>remove(</a:t>
            </a:r>
            <a:r>
              <a:rPr lang="en-IN" dirty="0" err="1"/>
              <a:t>pos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get(</a:t>
            </a:r>
            <a:r>
              <a:rPr lang="en-IN" dirty="0" err="1"/>
              <a:t>pos</a:t>
            </a:r>
            <a:r>
              <a:rPr lang="en-IN" dirty="0"/>
              <a:t>)</a:t>
            </a:r>
            <a:r>
              <a:rPr lang="en-IN" sz="3600" dirty="0"/>
              <a:t>, </a:t>
            </a:r>
            <a:r>
              <a:rPr lang="en-IN" dirty="0"/>
              <a:t>set(</a:t>
            </a:r>
            <a:r>
              <a:rPr lang="en-IN" dirty="0" err="1"/>
              <a:t>pos</a:t>
            </a:r>
            <a:r>
              <a:rPr lang="en-IN" dirty="0"/>
              <a:t>, </a:t>
            </a:r>
            <a:r>
              <a:rPr lang="en-IN" dirty="0" err="1"/>
              <a:t>obj</a:t>
            </a:r>
            <a:r>
              <a:rPr lang="en-IN" dirty="0"/>
              <a:t>)</a:t>
            </a:r>
            <a:endParaRPr lang="en-IN" sz="3200" dirty="0"/>
          </a:p>
          <a:p>
            <a:pPr lvl="1"/>
            <a:r>
              <a:rPr lang="en-IN" dirty="0"/>
              <a:t>contains(</a:t>
            </a:r>
            <a:r>
              <a:rPr lang="en-IN" dirty="0" err="1"/>
              <a:t>obj</a:t>
            </a:r>
            <a:r>
              <a:rPr lang="en-IN" dirty="0"/>
              <a:t>)</a:t>
            </a:r>
            <a:r>
              <a:rPr lang="en-IN" sz="3600" dirty="0"/>
              <a:t>, </a:t>
            </a:r>
            <a:r>
              <a:rPr lang="en-IN" dirty="0"/>
              <a:t>size()</a:t>
            </a:r>
            <a:endParaRPr lang="en-IN" sz="3200" dirty="0"/>
          </a:p>
          <a:p>
            <a:pPr lvl="1"/>
            <a:r>
              <a:rPr lang="en-IN" dirty="0" err="1"/>
              <a:t>toArray</a:t>
            </a:r>
            <a:r>
              <a:rPr lang="en-IN" dirty="0"/>
              <a:t>()</a:t>
            </a:r>
            <a:endParaRPr lang="en-IN" sz="3200" dirty="0"/>
          </a:p>
          <a:p>
            <a:pPr lvl="0"/>
            <a:r>
              <a:rPr lang="en-IN" dirty="0"/>
              <a:t>Allows fast random access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15353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A1E7-02BF-F228-2EB3-12C00CB7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Differences (Stack vs LinkedList vs </a:t>
            </a:r>
            <a:r>
              <a:rPr lang="en-IN" b="1" dirty="0" err="1"/>
              <a:t>ArrayList</a:t>
            </a:r>
            <a:r>
              <a:rPr lang="en-IN" b="1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7C026-F92C-1AC7-FEFA-7ED8D9FEF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Stack</a:t>
            </a:r>
            <a:r>
              <a:rPr lang="en-IN" dirty="0"/>
              <a:t> → LIFO, used in expression evaluation</a:t>
            </a:r>
          </a:p>
          <a:p>
            <a:pPr lvl="0"/>
            <a:r>
              <a:rPr lang="en-IN" b="1" dirty="0"/>
              <a:t>LinkedList</a:t>
            </a:r>
            <a:r>
              <a:rPr lang="en-IN" dirty="0"/>
              <a:t> → efficient insertion/deletion, node-based</a:t>
            </a:r>
          </a:p>
          <a:p>
            <a:pPr lvl="0"/>
            <a:r>
              <a:rPr lang="en-IN" b="1" dirty="0" err="1"/>
              <a:t>ArrayList</a:t>
            </a:r>
            <a:r>
              <a:rPr lang="en-IN" dirty="0"/>
              <a:t> → dynamic array, efficient random access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3366074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74AE-40E8-095E-CB2B-DFFE8A0C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50D24-17CA-49CC-0FDA-7EF3F96A8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6144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7AF4-ED18-602B-8B56-A54330AE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3497-0258-86D4-7F1F-D1550D91A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547410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60F-19C8-2677-1C2D-1C7ED874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1E5D3-E2C4-63A6-BBF4-F0A78395B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573316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F027-39E2-EEBE-CB3E-C793AF8A2CB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24: Streams and files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A502B9CF-7C09-F8C4-DA18-7A4FFE3526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7720-66C1-B6CA-A1ED-8559FF884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Streams and Files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6FD18-198B-ACAC-6A25-76EC2CDD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Streams help move data from one place to another</a:t>
            </a:r>
          </a:p>
          <a:p>
            <a:pPr lvl="0"/>
            <a:r>
              <a:rPr lang="en-IN" dirty="0"/>
              <a:t>Needed for input (keyboard) and output (file, monitor)</a:t>
            </a:r>
          </a:p>
          <a:p>
            <a:pPr lvl="0"/>
            <a:r>
              <a:rPr lang="en-IN" dirty="0"/>
              <a:t>Represented by classes in java.io package</a:t>
            </a:r>
          </a:p>
          <a:p>
            <a:pPr lvl="0"/>
            <a:r>
              <a:rPr lang="en-IN" dirty="0"/>
              <a:t>Types: Input Stream (read), Output Stream (write)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7695524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FF19-FEFB-C871-0365-D4031F09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System Streams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DE4D2-7862-0868-8A5B-683AC73DF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System.in → </a:t>
            </a:r>
            <a:r>
              <a:rPr lang="en-IN" dirty="0" err="1"/>
              <a:t>InputStream</a:t>
            </a:r>
            <a:r>
              <a:rPr lang="en-IN" dirty="0"/>
              <a:t> (keyboard)</a:t>
            </a:r>
          </a:p>
          <a:p>
            <a:pPr lvl="0"/>
            <a:r>
              <a:rPr lang="en-IN" dirty="0" err="1"/>
              <a:t>System.out</a:t>
            </a:r>
            <a:r>
              <a:rPr lang="en-IN" dirty="0"/>
              <a:t> → </a:t>
            </a:r>
            <a:r>
              <a:rPr lang="en-IN" dirty="0" err="1"/>
              <a:t>PrintStream</a:t>
            </a:r>
            <a:r>
              <a:rPr lang="en-IN" dirty="0"/>
              <a:t> (monitor, normal messages)</a:t>
            </a:r>
          </a:p>
          <a:p>
            <a:pPr lvl="0"/>
            <a:r>
              <a:rPr lang="en-IN" dirty="0" err="1"/>
              <a:t>System.err</a:t>
            </a:r>
            <a:r>
              <a:rPr lang="en-IN" dirty="0"/>
              <a:t> → </a:t>
            </a:r>
            <a:r>
              <a:rPr lang="en-IN" dirty="0" err="1"/>
              <a:t>PrintStream</a:t>
            </a:r>
            <a:r>
              <a:rPr lang="en-IN" dirty="0"/>
              <a:t> (monitor, error messages)</a:t>
            </a:r>
          </a:p>
          <a:p>
            <a:pPr lvl="0"/>
            <a:r>
              <a:rPr lang="en-IN" dirty="0"/>
              <a:t>Advantage: Device-independent I/O handling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5692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9C2A6-1788-40C7-13BE-BF4D64523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Boolean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A9992-6CFF-D63B-8B37-A55C71862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Boolean data types represent any of the two values true of false . </a:t>
            </a:r>
          </a:p>
          <a:p>
            <a:r>
              <a:rPr lang="en-IN" dirty="0" err="1"/>
              <a:t>Jvm</a:t>
            </a:r>
            <a:r>
              <a:rPr lang="en-IN" dirty="0"/>
              <a:t> uses 1 bit to represent it </a:t>
            </a:r>
          </a:p>
          <a:p>
            <a:r>
              <a:rPr lang="en-IN" dirty="0"/>
              <a:t>Example: </a:t>
            </a:r>
          </a:p>
          <a:p>
            <a:r>
              <a:rPr lang="en-IN" dirty="0"/>
              <a:t>	Boolean response = true</a:t>
            </a:r>
          </a:p>
        </p:txBody>
      </p:sp>
    </p:spTree>
    <p:extLst>
      <p:ext uri="{BB962C8B-B14F-4D97-AF65-F5344CB8AC3E}">
        <p14:creationId xmlns:p14="http://schemas.microsoft.com/office/powerpoint/2010/main" val="146215830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D678-C000-FC42-BBCA-F1DEDC24C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Classification of Streams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C0B91-4E84-BE66-2CFC-C3AC87AEA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Byte Streams</a:t>
            </a:r>
            <a:r>
              <a:rPr lang="en-IN" dirty="0"/>
              <a:t>: Handle binary data (images, audio, video)</a:t>
            </a:r>
            <a:endParaRPr lang="en-IN" sz="2400" dirty="0"/>
          </a:p>
          <a:p>
            <a:pPr lvl="0"/>
            <a:r>
              <a:rPr lang="en-IN" b="1" dirty="0"/>
              <a:t>Text (Character) Streams</a:t>
            </a:r>
            <a:r>
              <a:rPr lang="en-IN" dirty="0"/>
              <a:t>: Handle characters/text files</a:t>
            </a:r>
            <a:endParaRPr lang="en-IN" sz="2400" dirty="0"/>
          </a:p>
          <a:p>
            <a:pPr lvl="0"/>
            <a:r>
              <a:rPr lang="en-IN" dirty="0"/>
              <a:t>Naming convention:</a:t>
            </a:r>
            <a:endParaRPr lang="en-IN" sz="2400" dirty="0"/>
          </a:p>
          <a:p>
            <a:pPr lvl="1"/>
            <a:r>
              <a:rPr lang="en-IN" dirty="0"/>
              <a:t>Ends with </a:t>
            </a:r>
            <a:r>
              <a:rPr lang="en-IN" sz="1600" dirty="0"/>
              <a:t>Stream</a:t>
            </a:r>
            <a:r>
              <a:rPr lang="en-IN" dirty="0"/>
              <a:t> → Byte Stream</a:t>
            </a:r>
            <a:endParaRPr lang="en-IN" sz="2000" dirty="0"/>
          </a:p>
          <a:p>
            <a:pPr lvl="1"/>
            <a:r>
              <a:rPr lang="en-IN" dirty="0"/>
              <a:t>Ends with </a:t>
            </a:r>
            <a:r>
              <a:rPr lang="en-IN" sz="1600" dirty="0"/>
              <a:t>Reader</a:t>
            </a:r>
            <a:r>
              <a:rPr lang="en-IN" dirty="0"/>
              <a:t>/</a:t>
            </a:r>
            <a:r>
              <a:rPr lang="en-IN" sz="1600" dirty="0"/>
              <a:t>Writer</a:t>
            </a:r>
            <a:r>
              <a:rPr lang="en-IN" dirty="0"/>
              <a:t> → Character Stream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72423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DCFD5-EC5D-D58B-04B5-9C28DE0C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Important Byte Stream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6EEF2-CED1-158C-A4F1-9A6D80B84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Input (read): </a:t>
            </a:r>
            <a:r>
              <a:rPr lang="en-IN" dirty="0" err="1"/>
              <a:t>FileInputStream</a:t>
            </a:r>
            <a:r>
              <a:rPr lang="en-IN" dirty="0"/>
              <a:t>, </a:t>
            </a:r>
            <a:r>
              <a:rPr lang="en-IN" dirty="0" err="1"/>
              <a:t>BufferedInputStream</a:t>
            </a:r>
            <a:r>
              <a:rPr lang="en-IN" dirty="0"/>
              <a:t>, </a:t>
            </a:r>
            <a:r>
              <a:rPr lang="en-IN" dirty="0" err="1"/>
              <a:t>DataInputStream</a:t>
            </a:r>
            <a:endParaRPr lang="en-IN" dirty="0"/>
          </a:p>
          <a:p>
            <a:pPr lvl="0"/>
            <a:r>
              <a:rPr lang="en-IN" dirty="0"/>
              <a:t>Output (write): </a:t>
            </a:r>
            <a:r>
              <a:rPr lang="en-IN" dirty="0" err="1"/>
              <a:t>FileOutputStream</a:t>
            </a:r>
            <a:r>
              <a:rPr lang="en-IN" dirty="0"/>
              <a:t>, </a:t>
            </a:r>
            <a:r>
              <a:rPr lang="en-IN" dirty="0" err="1"/>
              <a:t>BufferedOutputStream</a:t>
            </a:r>
            <a:r>
              <a:rPr lang="en-IN" dirty="0"/>
              <a:t>, </a:t>
            </a:r>
            <a:r>
              <a:rPr lang="en-IN" dirty="0" err="1"/>
              <a:t>DataOutputStream</a:t>
            </a:r>
            <a:r>
              <a:rPr lang="en-IN" dirty="0"/>
              <a:t>, </a:t>
            </a:r>
            <a:r>
              <a:rPr lang="en-IN" dirty="0" err="1"/>
              <a:t>PrintStream</a:t>
            </a:r>
            <a:endParaRPr lang="en-IN" dirty="0"/>
          </a:p>
          <a:p>
            <a:pPr lvl="0"/>
            <a:r>
              <a:rPr lang="en-IN" dirty="0"/>
              <a:t>Used for binary/text, images, audio, video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9706167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F134-1654-AE19-5156-F5D1A900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Important Character Stream Classes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21B97-31F0-0A80-6F76-2D7A034A8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Readers: </a:t>
            </a:r>
            <a:r>
              <a:rPr lang="en-IN" dirty="0" err="1"/>
              <a:t>FileReader</a:t>
            </a:r>
            <a:r>
              <a:rPr lang="en-IN" dirty="0"/>
              <a:t>, </a:t>
            </a:r>
            <a:r>
              <a:rPr lang="en-IN" dirty="0" err="1"/>
              <a:t>BufferedReader</a:t>
            </a:r>
            <a:r>
              <a:rPr lang="en-IN" dirty="0"/>
              <a:t>, </a:t>
            </a:r>
            <a:r>
              <a:rPr lang="en-IN" dirty="0" err="1"/>
              <a:t>InputStreamReader</a:t>
            </a:r>
            <a:endParaRPr lang="en-IN" dirty="0"/>
          </a:p>
          <a:p>
            <a:pPr lvl="0"/>
            <a:r>
              <a:rPr lang="en-IN" dirty="0"/>
              <a:t>Writers: </a:t>
            </a:r>
            <a:r>
              <a:rPr lang="en-IN" dirty="0" err="1"/>
              <a:t>FileWriter</a:t>
            </a:r>
            <a:r>
              <a:rPr lang="en-IN" dirty="0"/>
              <a:t>, </a:t>
            </a:r>
            <a:r>
              <a:rPr lang="en-IN" dirty="0" err="1"/>
              <a:t>BufferedWriter</a:t>
            </a:r>
            <a:r>
              <a:rPr lang="en-IN" dirty="0"/>
              <a:t>, </a:t>
            </a:r>
            <a:r>
              <a:rPr lang="en-IN" dirty="0" err="1"/>
              <a:t>PrintWriter</a:t>
            </a:r>
            <a:endParaRPr lang="en-IN" dirty="0"/>
          </a:p>
          <a:p>
            <a:pPr lvl="0"/>
            <a:r>
              <a:rPr lang="en-IN" dirty="0"/>
              <a:t>Better for handling text files (Notepad-like files)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4691504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12B2-A58C-C6A5-2007-14FEFCFE0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Creating a File (</a:t>
            </a:r>
            <a:r>
              <a:rPr lang="en-IN" b="1" dirty="0" err="1"/>
              <a:t>FileOutputStream</a:t>
            </a:r>
            <a:r>
              <a:rPr lang="en-IN" b="1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D52B-9F80-5C32-4346-2F613EE5A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Attach keyboard input → </a:t>
            </a:r>
            <a:r>
              <a:rPr lang="en-IN" dirty="0" err="1"/>
              <a:t>DataInputStream</a:t>
            </a:r>
            <a:endParaRPr lang="en-IN" dirty="0"/>
          </a:p>
          <a:p>
            <a:pPr lvl="0"/>
            <a:r>
              <a:rPr lang="en-IN" dirty="0"/>
              <a:t>Attach file output → </a:t>
            </a:r>
            <a:r>
              <a:rPr lang="en-IN" dirty="0" err="1"/>
              <a:t>FileOutputStream</a:t>
            </a:r>
            <a:endParaRPr lang="en-IN" dirty="0"/>
          </a:p>
          <a:p>
            <a:pPr lvl="0"/>
            <a:r>
              <a:rPr lang="en-IN" dirty="0"/>
              <a:t>Read from input, write to output</a:t>
            </a:r>
          </a:p>
          <a:p>
            <a:pPr lvl="0"/>
            <a:r>
              <a:rPr lang="en-IN" dirty="0"/>
              <a:t>Always close file after use (</a:t>
            </a:r>
            <a:r>
              <a:rPr lang="en-IN" dirty="0" err="1"/>
              <a:t>fout.close</a:t>
            </a:r>
            <a:r>
              <a:rPr lang="en-IN" dirty="0"/>
              <a:t>())</a:t>
            </a:r>
          </a:p>
          <a:p>
            <a:pPr lvl="0"/>
            <a:r>
              <a:rPr lang="en-IN" dirty="0"/>
              <a:t>Append mode: new </a:t>
            </a:r>
            <a:r>
              <a:rPr lang="en-IN" dirty="0" err="1"/>
              <a:t>FileOutputStream</a:t>
            </a:r>
            <a:r>
              <a:rPr lang="en-IN" dirty="0"/>
              <a:t>("myfile.txt", true)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804394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042FC-BD44-D5CB-F256-D697B71A4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 </a:t>
            </a:r>
            <a:r>
              <a:rPr lang="en-IN" b="1" dirty="0" err="1"/>
              <a:t>BufferedOutputStream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43A9-91F9-483E-DF42-AD4C68EA7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Provides temporary memory buffer</a:t>
            </a:r>
          </a:p>
          <a:p>
            <a:pPr lvl="0"/>
            <a:r>
              <a:rPr lang="en-IN" dirty="0"/>
              <a:t>Collects data, writes to file in bulk → Faster execution</a:t>
            </a:r>
          </a:p>
          <a:p>
            <a:pPr lvl="0"/>
            <a:r>
              <a:rPr lang="en-IN" dirty="0"/>
              <a:t>Default buffer size = </a:t>
            </a:r>
            <a:r>
              <a:rPr lang="en-IN" b="1" dirty="0"/>
              <a:t>512 bytes</a:t>
            </a:r>
            <a:endParaRPr lang="en-IN" dirty="0"/>
          </a:p>
          <a:p>
            <a:pPr lvl="0"/>
            <a:r>
              <a:rPr lang="en-IN" dirty="0"/>
              <a:t>Increases efficiency compared to direct </a:t>
            </a:r>
            <a:r>
              <a:rPr lang="en-IN" dirty="0" err="1"/>
              <a:t>FileOutputStream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826301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37A7-69F8-3F02-15F4-8A64947F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Reading from a File (</a:t>
            </a:r>
            <a:r>
              <a:rPr lang="en-IN" b="1" dirty="0" err="1"/>
              <a:t>FileInputStream</a:t>
            </a:r>
            <a:r>
              <a:rPr lang="en-IN" b="1" dirty="0"/>
              <a:t>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69089-409E-0E19-6C2E-8294B93B6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Attach file to </a:t>
            </a:r>
            <a:r>
              <a:rPr lang="en-IN" dirty="0" err="1"/>
              <a:t>FileInputStream</a:t>
            </a:r>
            <a:endParaRPr lang="en-IN" dirty="0"/>
          </a:p>
          <a:p>
            <a:pPr lvl="0"/>
            <a:r>
              <a:rPr lang="en-IN" dirty="0"/>
              <a:t>Read data using read() method (returns -1 at end)</a:t>
            </a:r>
          </a:p>
          <a:p>
            <a:pPr lvl="0"/>
            <a:r>
              <a:rPr lang="en-IN" dirty="0"/>
              <a:t>Send output to monitor (</a:t>
            </a:r>
            <a:r>
              <a:rPr lang="en-IN" dirty="0" err="1"/>
              <a:t>System.out</a:t>
            </a:r>
            <a:r>
              <a:rPr lang="en-IN" dirty="0"/>
              <a:t>)</a:t>
            </a:r>
          </a:p>
          <a:p>
            <a:pPr lvl="0"/>
            <a:r>
              <a:rPr lang="en-IN" dirty="0"/>
              <a:t>Can improve with </a:t>
            </a:r>
            <a:r>
              <a:rPr lang="en-IN" b="1" dirty="0" err="1"/>
              <a:t>BufferedInputStream</a:t>
            </a:r>
            <a:endParaRPr lang="en-IN" dirty="0"/>
          </a:p>
          <a:p>
            <a:pPr lvl="0"/>
            <a:r>
              <a:rPr lang="en-IN" dirty="0"/>
              <a:t>Handle </a:t>
            </a:r>
            <a:r>
              <a:rPr lang="en-IN" dirty="0" err="1"/>
              <a:t>FileNotFoundException</a:t>
            </a:r>
            <a:r>
              <a:rPr lang="en-IN" dirty="0"/>
              <a:t> for missing files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427232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711B-C30D-8421-4BC3-CAD3984AC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FileWriter</a:t>
            </a:r>
            <a:r>
              <a:rPr lang="en-IN" b="1" dirty="0"/>
              <a:t> &amp; </a:t>
            </a:r>
            <a:r>
              <a:rPr lang="en-IN" b="1" dirty="0" err="1"/>
              <a:t>FileReader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98CCF-8947-FEBE-8437-CB5BCCD88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 err="1"/>
              <a:t>FileWriter</a:t>
            </a:r>
            <a:r>
              <a:rPr lang="en-IN" dirty="0"/>
              <a:t>: Writes characters into text file</a:t>
            </a:r>
          </a:p>
          <a:p>
            <a:pPr lvl="0"/>
            <a:r>
              <a:rPr lang="en-IN" b="1" dirty="0" err="1"/>
              <a:t>BufferedWriter</a:t>
            </a:r>
            <a:r>
              <a:rPr lang="en-IN" dirty="0"/>
              <a:t>: Improves writing speed</a:t>
            </a:r>
          </a:p>
          <a:p>
            <a:pPr lvl="0"/>
            <a:r>
              <a:rPr lang="en-IN" b="1" dirty="0" err="1"/>
              <a:t>FileReader</a:t>
            </a:r>
            <a:r>
              <a:rPr lang="en-IN" dirty="0"/>
              <a:t>: Reads characters from text file</a:t>
            </a:r>
          </a:p>
          <a:p>
            <a:pPr lvl="0"/>
            <a:r>
              <a:rPr lang="en-IN" b="1" dirty="0" err="1"/>
              <a:t>BufferedReader</a:t>
            </a:r>
            <a:r>
              <a:rPr lang="en-IN" dirty="0"/>
              <a:t>: Reads line by line (efficient)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319372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DC41-2119-28C5-6B5A-E670B0FE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Zipping and Unzipping Files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037B-A901-D552-E961-436112E03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Zipping</a:t>
            </a:r>
            <a:r>
              <a:rPr lang="en-IN" dirty="0"/>
              <a:t>: Compresses file size (unreadable format)</a:t>
            </a:r>
            <a:endParaRPr lang="en-IN" sz="2400" dirty="0"/>
          </a:p>
          <a:p>
            <a:pPr lvl="0"/>
            <a:r>
              <a:rPr lang="en-IN" b="1" dirty="0"/>
              <a:t>Unzipping</a:t>
            </a:r>
            <a:r>
              <a:rPr lang="en-IN" dirty="0"/>
              <a:t>: Restores original file contents</a:t>
            </a:r>
            <a:endParaRPr lang="en-IN" sz="2400" dirty="0"/>
          </a:p>
          <a:p>
            <a:pPr lvl="0"/>
            <a:r>
              <a:rPr lang="en-IN" dirty="0"/>
              <a:t>Java classes in </a:t>
            </a:r>
            <a:r>
              <a:rPr lang="en-IN" sz="1800" dirty="0"/>
              <a:t>java.util.zip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 err="1"/>
              <a:t>DeflaterOutputStream</a:t>
            </a:r>
            <a:r>
              <a:rPr lang="en-IN" sz="3600" dirty="0"/>
              <a:t> → Compress</a:t>
            </a:r>
            <a:endParaRPr lang="en-IN" sz="3200" dirty="0"/>
          </a:p>
          <a:p>
            <a:pPr lvl="1"/>
            <a:r>
              <a:rPr lang="en-IN" dirty="0" err="1"/>
              <a:t>InflaterInputStream</a:t>
            </a:r>
            <a:r>
              <a:rPr lang="en-IN" sz="3600" dirty="0"/>
              <a:t> → Decompress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268692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7D9F1-9C8A-4E16-3C3A-07649365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Serialization &amp; Deserialization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008E7-E842-F2C8-C14A-DBD2FA47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Serialization</a:t>
            </a:r>
            <a:r>
              <a:rPr lang="en-IN" dirty="0"/>
              <a:t>: Store object state into a file</a:t>
            </a:r>
          </a:p>
          <a:p>
            <a:pPr lvl="0"/>
            <a:r>
              <a:rPr lang="en-IN" dirty="0"/>
              <a:t>Use </a:t>
            </a:r>
            <a:r>
              <a:rPr lang="en-IN" dirty="0" err="1"/>
              <a:t>ObjectOutputStream.writeObject</a:t>
            </a:r>
            <a:r>
              <a:rPr lang="en-IN" dirty="0"/>
              <a:t>()</a:t>
            </a:r>
          </a:p>
          <a:p>
            <a:pPr lvl="0"/>
            <a:r>
              <a:rPr lang="en-IN" dirty="0"/>
              <a:t>Class must implement </a:t>
            </a:r>
            <a:r>
              <a:rPr lang="en-IN" b="1" dirty="0"/>
              <a:t>Serializable</a:t>
            </a:r>
            <a:r>
              <a:rPr lang="en-IN" dirty="0"/>
              <a:t> interface</a:t>
            </a:r>
          </a:p>
          <a:p>
            <a:pPr lvl="0"/>
            <a:r>
              <a:rPr lang="en-IN" b="1" dirty="0"/>
              <a:t>De-serialization</a:t>
            </a:r>
            <a:r>
              <a:rPr lang="en-IN" dirty="0"/>
              <a:t>: Retrieve object back using </a:t>
            </a:r>
            <a:r>
              <a:rPr lang="en-IN" dirty="0" err="1"/>
              <a:t>ObjectInputStream.readObject</a:t>
            </a:r>
            <a:r>
              <a:rPr lang="en-IN" dirty="0"/>
              <a:t>()</a:t>
            </a:r>
          </a:p>
          <a:p>
            <a:pPr lvl="0"/>
            <a:r>
              <a:rPr lang="en-IN" b="1" dirty="0"/>
              <a:t>Note:</a:t>
            </a:r>
            <a:r>
              <a:rPr lang="en-IN" dirty="0"/>
              <a:t> static and transient variables cannot be serialized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4346952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65B8-1EC9-D6C5-93E7-DBDFE084C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File Handling Programs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13235-5068-A125-C045-36FDDA834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Count characters, words, and lines</a:t>
            </a:r>
            <a:endParaRPr lang="en-IN" sz="2400" dirty="0"/>
          </a:p>
          <a:p>
            <a:pPr lvl="0"/>
            <a:r>
              <a:rPr lang="en-IN" dirty="0"/>
              <a:t>Copy one file to another (text, image, etc.)</a:t>
            </a:r>
            <a:endParaRPr lang="en-IN" sz="2400" dirty="0"/>
          </a:p>
          <a:p>
            <a:pPr lvl="0"/>
            <a:r>
              <a:rPr lang="en-IN" dirty="0"/>
              <a:t>File class methods help manage file properties:</a:t>
            </a:r>
            <a:endParaRPr lang="en-IN" sz="2400" dirty="0"/>
          </a:p>
          <a:p>
            <a:pPr lvl="1"/>
            <a:r>
              <a:rPr lang="en-IN" dirty="0" err="1"/>
              <a:t>isFile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 err="1"/>
              <a:t>isDirectory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 err="1"/>
              <a:t>canRead</a:t>
            </a:r>
            <a:r>
              <a:rPr lang="en-IN" dirty="0"/>
              <a:t>()</a:t>
            </a:r>
            <a:r>
              <a:rPr lang="en-IN" sz="3600" dirty="0"/>
              <a:t>, </a:t>
            </a:r>
            <a:r>
              <a:rPr lang="en-IN" dirty="0" err="1"/>
              <a:t>canWrite</a:t>
            </a:r>
            <a:r>
              <a:rPr lang="en-IN" dirty="0"/>
              <a:t>()</a:t>
            </a:r>
            <a:endParaRPr lang="en-IN" sz="3200" dirty="0"/>
          </a:p>
          <a:p>
            <a:pPr lvl="1"/>
            <a:r>
              <a:rPr lang="en-IN" dirty="0"/>
              <a:t>exists()</a:t>
            </a:r>
            <a:r>
              <a:rPr lang="en-IN" sz="3600" dirty="0"/>
              <a:t>, </a:t>
            </a:r>
            <a:r>
              <a:rPr lang="en-IN" dirty="0"/>
              <a:t>delete()</a:t>
            </a:r>
            <a:r>
              <a:rPr lang="en-IN" sz="3600" dirty="0"/>
              <a:t>, </a:t>
            </a:r>
            <a:r>
              <a:rPr lang="en-IN" dirty="0" err="1"/>
              <a:t>mkdir</a:t>
            </a:r>
            <a:r>
              <a:rPr lang="en-IN" dirty="0"/>
              <a:t>()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6373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FD54-6B30-85B8-4CC6-AA626474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07A3-F3CE-BCF9-16CE-8D2F66D99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2" y="1604401"/>
            <a:ext cx="11394883" cy="4437878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Literals</a:t>
            </a:r>
          </a:p>
          <a:p>
            <a:r>
              <a:rPr lang="en-IN" dirty="0"/>
              <a:t>Literals represent fixed values stored directly into variables.</a:t>
            </a:r>
          </a:p>
          <a:p>
            <a:r>
              <a:rPr lang="en-IN" b="1" dirty="0"/>
              <a:t>Integer Literals:</a:t>
            </a:r>
            <a:r>
              <a:rPr lang="en-IN" dirty="0"/>
              <a:t> Decimal (e.g., 100), Octal (prefix 0, e.g., 0144), Hexadecimal (prefix 0x, e.g., 0x64).</a:t>
            </a:r>
          </a:p>
          <a:p>
            <a:r>
              <a:rPr lang="en-IN" b="1" dirty="0"/>
              <a:t>Float Literals:</a:t>
            </a:r>
            <a:r>
              <a:rPr lang="en-IN" dirty="0"/>
              <a:t> Fractional numbers (e.g., 2.0, 3.14). Use E or e for scientific notation, F or f for float, and D or d for double (default).</a:t>
            </a:r>
          </a:p>
          <a:p>
            <a:r>
              <a:rPr lang="en-IN" b="1" dirty="0"/>
              <a:t>Character Literals:</a:t>
            </a:r>
            <a:r>
              <a:rPr lang="en-IN" dirty="0"/>
              <a:t> Enclosed in single quotes (e.g., 'A', '?'). Supports Unicode (e.g., \u0042) and escape sequences (e.g., \n).</a:t>
            </a:r>
          </a:p>
          <a:p>
            <a:r>
              <a:rPr lang="en-IN" b="1" dirty="0"/>
              <a:t>String Literals:</a:t>
            </a:r>
            <a:r>
              <a:rPr lang="en-IN" dirty="0"/>
              <a:t> Enclosed in double quotes (e.g., "Hello").</a:t>
            </a:r>
          </a:p>
          <a:p>
            <a:r>
              <a:rPr lang="en-IN" b="1" dirty="0"/>
              <a:t>Boolean Literals:</a:t>
            </a:r>
            <a:r>
              <a:rPr lang="en-IN" dirty="0"/>
              <a:t> true or false.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1333202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F419-0D20-813E-1175-5704499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Directory Handling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AC648-2F8B-48E5-EE5B-50E4F8FB0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 err="1"/>
              <a:t>File.list</a:t>
            </a:r>
            <a:r>
              <a:rPr lang="en-IN" dirty="0"/>
              <a:t>() → Lists directory contents</a:t>
            </a:r>
          </a:p>
          <a:p>
            <a:pPr lvl="0"/>
            <a:r>
              <a:rPr lang="en-IN" dirty="0"/>
              <a:t>Can check each entry → File or Directory</a:t>
            </a:r>
          </a:p>
          <a:p>
            <a:pPr lvl="0"/>
            <a:r>
              <a:rPr lang="en-IN" dirty="0"/>
              <a:t>Useful for managing folder structures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6053066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A155-F3E7-F563-EA71-65FA17F1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B8B23-8DAD-2E00-875E-A8EA2E1F1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995553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F1F3-1F59-E144-53EA-CBA36673B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500C-F702-DF7C-C5C8-1A6B71816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23451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FBB3-0562-6EC4-949C-0849248CB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C22BB-052D-474E-F211-15D46874C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73138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C06B-9E17-859F-F715-CD12D8C74FF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25: Networking in java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09A3B48A-750A-8882-9193-E4CA39CE7E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8839-0FC1-288B-7FED-68649536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Networking in Java – 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B5F94-B7B7-1671-7CDA-5CBF764E0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</a:t>
            </a:r>
            <a:r>
              <a:rPr lang="en-IN" b="1" dirty="0"/>
              <a:t>network</a:t>
            </a:r>
            <a:r>
              <a:rPr lang="en-IN" dirty="0"/>
              <a:t> is an interconnection of computers (cable/satellite).</a:t>
            </a:r>
            <a:endParaRPr lang="en-IN" sz="2400" dirty="0"/>
          </a:p>
          <a:p>
            <a:pPr lvl="0"/>
            <a:r>
              <a:rPr lang="en-IN" dirty="0"/>
              <a:t>Two types of systems:</a:t>
            </a:r>
            <a:endParaRPr lang="en-IN" sz="2400" dirty="0"/>
          </a:p>
          <a:p>
            <a:pPr lvl="1"/>
            <a:r>
              <a:rPr lang="en-IN" b="1" dirty="0"/>
              <a:t>Client</a:t>
            </a:r>
            <a:r>
              <a:rPr lang="en-IN" dirty="0"/>
              <a:t> → receives services.</a:t>
            </a:r>
            <a:endParaRPr lang="en-IN" sz="2000" dirty="0"/>
          </a:p>
          <a:p>
            <a:pPr lvl="1"/>
            <a:r>
              <a:rPr lang="en-IN" b="1" dirty="0"/>
              <a:t>Server</a:t>
            </a:r>
            <a:r>
              <a:rPr lang="en-IN" dirty="0"/>
              <a:t> → provides services.</a:t>
            </a:r>
            <a:endParaRPr lang="en-IN" sz="2000" dirty="0"/>
          </a:p>
          <a:p>
            <a:pPr lvl="0"/>
            <a:r>
              <a:rPr lang="en-IN" dirty="0"/>
              <a:t>A system can act as both client &amp; server.</a:t>
            </a:r>
            <a:endParaRPr lang="en-IN" sz="2400" dirty="0"/>
          </a:p>
          <a:p>
            <a:pPr lvl="0"/>
            <a:r>
              <a:rPr lang="en-IN" dirty="0"/>
              <a:t>Requirements for a network:</a:t>
            </a:r>
            <a:endParaRPr lang="en-IN" sz="2400" dirty="0"/>
          </a:p>
          <a:p>
            <a:pPr lvl="1"/>
            <a:r>
              <a:rPr lang="en-IN" b="1" dirty="0"/>
              <a:t>Hardware</a:t>
            </a:r>
            <a:r>
              <a:rPr lang="en-IN" dirty="0"/>
              <a:t> (computers, cables, hubs, etc.)</a:t>
            </a:r>
            <a:endParaRPr lang="en-IN" sz="2000" dirty="0"/>
          </a:p>
          <a:p>
            <a:pPr lvl="1"/>
            <a:r>
              <a:rPr lang="en-IN" b="1" dirty="0"/>
              <a:t>Software</a:t>
            </a:r>
            <a:r>
              <a:rPr lang="en-IN" dirty="0"/>
              <a:t> (communication programs)</a:t>
            </a:r>
            <a:endParaRPr lang="en-IN" sz="2000" dirty="0"/>
          </a:p>
          <a:p>
            <a:pPr lvl="1"/>
            <a:r>
              <a:rPr lang="en-IN" b="1" dirty="0"/>
              <a:t>Protocols</a:t>
            </a:r>
            <a:r>
              <a:rPr lang="en-IN" dirty="0"/>
              <a:t> (rules for communication)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5461513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52654-5D38-7BA8-36D1-2D133C1A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TCP/IP Protocol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6A922-1801-F7F9-E136-2C6D8590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Protocol</a:t>
            </a:r>
            <a:r>
              <a:rPr lang="en-IN" dirty="0"/>
              <a:t>: rules for communication in a network.</a:t>
            </a:r>
            <a:endParaRPr lang="en-IN" sz="2400" dirty="0"/>
          </a:p>
          <a:p>
            <a:pPr lvl="0"/>
            <a:r>
              <a:rPr lang="en-IN" b="1" dirty="0"/>
              <a:t>TCP/IP</a:t>
            </a:r>
            <a:r>
              <a:rPr lang="en-IN" dirty="0"/>
              <a:t> → standard model for Internet &amp; networks.</a:t>
            </a:r>
            <a:endParaRPr lang="en-IN" sz="2400" dirty="0"/>
          </a:p>
          <a:p>
            <a:pPr lvl="0"/>
            <a:r>
              <a:rPr lang="en-IN" dirty="0"/>
              <a:t>Layers in TCP/IP:</a:t>
            </a:r>
            <a:endParaRPr lang="en-IN" sz="2400" dirty="0"/>
          </a:p>
          <a:p>
            <a:pPr lvl="1"/>
            <a:r>
              <a:rPr lang="en-IN" b="1" dirty="0"/>
              <a:t>Application layer</a:t>
            </a:r>
            <a:r>
              <a:rPr lang="en-IN" dirty="0"/>
              <a:t> → interacts with applications.</a:t>
            </a:r>
            <a:endParaRPr lang="en-IN" sz="2000" dirty="0"/>
          </a:p>
          <a:p>
            <a:pPr lvl="1"/>
            <a:r>
              <a:rPr lang="en-IN" b="1" dirty="0"/>
              <a:t>TCP layer</a:t>
            </a:r>
            <a:r>
              <a:rPr lang="en-IN" dirty="0"/>
              <a:t> → splits data into packets.</a:t>
            </a:r>
            <a:endParaRPr lang="en-IN" sz="2000" dirty="0"/>
          </a:p>
          <a:p>
            <a:pPr lvl="1"/>
            <a:r>
              <a:rPr lang="en-IN" b="1" dirty="0"/>
              <a:t>IP layer</a:t>
            </a:r>
            <a:r>
              <a:rPr lang="en-IN" dirty="0"/>
              <a:t> → adds source &amp; destination addresses.</a:t>
            </a:r>
            <a:endParaRPr lang="en-IN" sz="2000" dirty="0"/>
          </a:p>
          <a:p>
            <a:pPr lvl="1"/>
            <a:r>
              <a:rPr lang="en-IN" b="1" dirty="0"/>
              <a:t>Data Link layer</a:t>
            </a:r>
            <a:r>
              <a:rPr lang="en-IN" dirty="0"/>
              <a:t> → sends packets to correct machine.</a:t>
            </a:r>
            <a:endParaRPr lang="en-IN" sz="2000" dirty="0"/>
          </a:p>
          <a:p>
            <a:pPr lvl="1"/>
            <a:r>
              <a:rPr lang="en-IN" b="1" dirty="0"/>
              <a:t>Physical layer</a:t>
            </a:r>
            <a:r>
              <a:rPr lang="en-IN" dirty="0"/>
              <a:t> → transmits data using hardware.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1324621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197F-ECFE-7D2E-3C12-161263869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IP Address &amp; DNS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6F2C1-096C-FA06-8218-9E69809F2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IP Address</a:t>
            </a:r>
            <a:r>
              <a:rPr lang="en-IN" dirty="0"/>
              <a:t>: Unique ID for each computer (e.g., </a:t>
            </a:r>
            <a:r>
              <a:rPr lang="en-IN" sz="1800" dirty="0"/>
              <a:t>87.248.113.14</a:t>
            </a:r>
            <a:r>
              <a:rPr lang="en-IN" dirty="0"/>
              <a:t>).</a:t>
            </a:r>
            <a:endParaRPr lang="en-IN" sz="2400" dirty="0"/>
          </a:p>
          <a:p>
            <a:pPr lvl="0"/>
            <a:r>
              <a:rPr lang="en-IN" b="1" dirty="0"/>
              <a:t>Format</a:t>
            </a:r>
            <a:r>
              <a:rPr lang="en-IN" dirty="0"/>
              <a:t>: 4 numbers (0–255) separated by dots (IPv4).</a:t>
            </a:r>
            <a:endParaRPr lang="en-IN" sz="2400" dirty="0"/>
          </a:p>
          <a:p>
            <a:pPr lvl="0"/>
            <a:r>
              <a:rPr lang="en-IN" b="1" dirty="0"/>
              <a:t>IPv6</a:t>
            </a:r>
            <a:r>
              <a:rPr lang="en-IN" dirty="0"/>
              <a:t> uses 16 bytes for identification.</a:t>
            </a:r>
            <a:endParaRPr lang="en-IN" sz="2400" dirty="0"/>
          </a:p>
          <a:p>
            <a:pPr lvl="0"/>
            <a:r>
              <a:rPr lang="en-IN" b="1" dirty="0"/>
              <a:t>DNS (Domain Name Service)</a:t>
            </a:r>
            <a:r>
              <a:rPr lang="en-IN" dirty="0"/>
              <a:t>: Maps website names to IP addresses.</a:t>
            </a:r>
            <a:endParaRPr lang="en-IN" sz="2400" dirty="0"/>
          </a:p>
          <a:p>
            <a:pPr lvl="1"/>
            <a:r>
              <a:rPr lang="en-IN" sz="3600" dirty="0"/>
              <a:t>Example: </a:t>
            </a:r>
            <a:r>
              <a:rPr lang="en-IN" dirty="0"/>
              <a:t>www.yahoo.com</a:t>
            </a:r>
            <a:r>
              <a:rPr lang="en-IN" sz="3600" dirty="0"/>
              <a:t> → </a:t>
            </a:r>
            <a:r>
              <a:rPr lang="en-IN" dirty="0"/>
              <a:t>87.248.113.14</a:t>
            </a:r>
            <a:r>
              <a:rPr lang="en-IN" sz="3600" dirty="0"/>
              <a:t>.</a:t>
            </a:r>
            <a:endParaRPr lang="en-IN" sz="32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558601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2F46-CFF0-75B0-A859-80F81538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Internet Protocols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ED5AF-503D-F48E-7833-30B2918B7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HTTP</a:t>
            </a:r>
            <a:r>
              <a:rPr lang="en-IN" dirty="0"/>
              <a:t> → Transfers web pages.</a:t>
            </a:r>
          </a:p>
          <a:p>
            <a:pPr lvl="0"/>
            <a:r>
              <a:rPr lang="en-IN" b="1" dirty="0"/>
              <a:t>FTP</a:t>
            </a:r>
            <a:r>
              <a:rPr lang="en-IN" dirty="0"/>
              <a:t> → Upload/download files.</a:t>
            </a:r>
          </a:p>
          <a:p>
            <a:pPr lvl="0"/>
            <a:r>
              <a:rPr lang="en-IN" b="1" dirty="0"/>
              <a:t>SMTP</a:t>
            </a:r>
            <a:r>
              <a:rPr lang="en-IN" dirty="0"/>
              <a:t> → Send emails.</a:t>
            </a:r>
          </a:p>
          <a:p>
            <a:pPr lvl="0"/>
            <a:r>
              <a:rPr lang="en-IN" b="1" dirty="0"/>
              <a:t>POP</a:t>
            </a:r>
            <a:r>
              <a:rPr lang="en-IN" dirty="0"/>
              <a:t> → Receive emails.</a:t>
            </a:r>
          </a:p>
          <a:p>
            <a:pPr lvl="0"/>
            <a:r>
              <a:rPr lang="en-IN" b="1" dirty="0"/>
              <a:t>TCP</a:t>
            </a:r>
            <a:r>
              <a:rPr lang="en-IN" dirty="0"/>
              <a:t> → Reliable, connection-oriented.</a:t>
            </a:r>
          </a:p>
          <a:p>
            <a:pPr lvl="0"/>
            <a:r>
              <a:rPr lang="en-IN" b="1" dirty="0"/>
              <a:t>UDP</a:t>
            </a:r>
            <a:r>
              <a:rPr lang="en-IN" dirty="0"/>
              <a:t> → Fast but unreliable; used for audio, video, images.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996404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9E27-80F9-FD5D-0E00-9A99F84A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Sockets &amp; Port Numbers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5A999-63CB-5B11-DA11-D35C97650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Socket</a:t>
            </a:r>
            <a:r>
              <a:rPr lang="en-IN" dirty="0"/>
              <a:t>: Logical connection point between client &amp; server.</a:t>
            </a:r>
            <a:endParaRPr lang="en-IN" sz="2400" dirty="0"/>
          </a:p>
          <a:p>
            <a:pPr lvl="0"/>
            <a:r>
              <a:rPr lang="en-IN" b="1" dirty="0"/>
              <a:t>Port Number</a:t>
            </a:r>
            <a:r>
              <a:rPr lang="en-IN" dirty="0"/>
              <a:t>: Unique 2-byte ID (0–65535).</a:t>
            </a:r>
            <a:endParaRPr lang="en-IN" sz="2400" dirty="0"/>
          </a:p>
          <a:p>
            <a:pPr lvl="0"/>
            <a:r>
              <a:rPr lang="en-IN" dirty="0"/>
              <a:t>Each service uses a </a:t>
            </a:r>
            <a:r>
              <a:rPr lang="en-IN" b="1" dirty="0"/>
              <a:t>different port number</a:t>
            </a:r>
            <a:r>
              <a:rPr lang="en-IN" dirty="0"/>
              <a:t>.</a:t>
            </a:r>
            <a:endParaRPr lang="en-IN" sz="2400" dirty="0"/>
          </a:p>
          <a:p>
            <a:pPr lvl="0"/>
            <a:r>
              <a:rPr lang="en-IN" dirty="0"/>
              <a:t>Examples:</a:t>
            </a:r>
            <a:endParaRPr lang="en-IN" sz="2400" dirty="0"/>
          </a:p>
          <a:p>
            <a:pPr lvl="1"/>
            <a:r>
              <a:rPr lang="en-IN" dirty="0"/>
              <a:t>FTP → Port 21</a:t>
            </a:r>
            <a:endParaRPr lang="en-IN" sz="2000" dirty="0"/>
          </a:p>
          <a:p>
            <a:pPr lvl="1"/>
            <a:r>
              <a:rPr lang="en-IN" dirty="0"/>
              <a:t>HTTP → Port 80</a:t>
            </a:r>
            <a:endParaRPr lang="en-IN" sz="2000" dirty="0"/>
          </a:p>
          <a:p>
            <a:pPr lvl="1"/>
            <a:r>
              <a:rPr lang="en-IN" dirty="0"/>
              <a:t>SMTP → Port 25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48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BEEDF-D475-D858-146D-0E4C5DD6BEC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5: Operator in java</a:t>
            </a:r>
          </a:p>
        </p:txBody>
      </p:sp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A55D0-60C4-EF25-088A-D7113BA1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Working with IP Address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B2244-9333-6CA6-5486-9B94C3935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Java provides </a:t>
            </a:r>
            <a:r>
              <a:rPr lang="en-IN" b="1" dirty="0" err="1"/>
              <a:t>InetAddress</a:t>
            </a:r>
            <a:r>
              <a:rPr lang="en-IN" dirty="0"/>
              <a:t> class (java.net).</a:t>
            </a:r>
          </a:p>
          <a:p>
            <a:pPr lvl="0"/>
            <a:r>
              <a:rPr lang="en-IN" dirty="0" err="1"/>
              <a:t>getByName</a:t>
            </a:r>
            <a:r>
              <a:rPr lang="en-IN" dirty="0"/>
              <a:t>(</a:t>
            </a:r>
            <a:r>
              <a:rPr lang="en-IN" dirty="0" err="1"/>
              <a:t>hostName</a:t>
            </a:r>
            <a:r>
              <a:rPr lang="en-IN" dirty="0"/>
              <a:t>) → Returns IP address of a website.</a:t>
            </a:r>
          </a:p>
          <a:p>
            <a:pPr lvl="0"/>
            <a:r>
              <a:rPr lang="en-IN" dirty="0"/>
              <a:t>Example: Find IP of www.google.com.</a:t>
            </a:r>
          </a:p>
          <a:p>
            <a:pPr lvl="0"/>
            <a:r>
              <a:rPr lang="en-IN" dirty="0"/>
              <a:t>Useful for identifying server machines on Internet.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950192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A0F9-51B5-EF31-9961-122FE09EA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URL in Java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15FC0-2EEB-72A8-73B8-407DAB910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URL (Uniform Resource Locator)</a:t>
            </a:r>
            <a:r>
              <a:rPr lang="en-IN" dirty="0"/>
              <a:t> → Identifies resources on Internet.</a:t>
            </a:r>
            <a:endParaRPr lang="en-IN" sz="2400" dirty="0"/>
          </a:p>
          <a:p>
            <a:pPr lvl="0"/>
            <a:r>
              <a:rPr lang="en-IN" dirty="0"/>
              <a:t>Structure:</a:t>
            </a:r>
            <a:endParaRPr lang="en-IN" sz="2400" dirty="0"/>
          </a:p>
          <a:p>
            <a:pPr lvl="1"/>
            <a:r>
              <a:rPr lang="en-IN" dirty="0"/>
              <a:t>Protocol (http://)</a:t>
            </a:r>
            <a:endParaRPr lang="en-IN" sz="2000" dirty="0"/>
          </a:p>
          <a:p>
            <a:pPr lvl="1"/>
            <a:r>
              <a:rPr lang="en-IN" dirty="0"/>
              <a:t>Server name / IP</a:t>
            </a:r>
            <a:endParaRPr lang="en-IN" sz="2000" dirty="0"/>
          </a:p>
          <a:p>
            <a:pPr lvl="1"/>
            <a:r>
              <a:rPr lang="en-IN" dirty="0"/>
              <a:t>Port number (optional)</a:t>
            </a:r>
            <a:endParaRPr lang="en-IN" sz="2000" dirty="0"/>
          </a:p>
          <a:p>
            <a:pPr lvl="1"/>
            <a:r>
              <a:rPr lang="en-IN" dirty="0"/>
              <a:t>File name (e.g., </a:t>
            </a:r>
            <a:r>
              <a:rPr lang="en-IN" sz="1600" dirty="0"/>
              <a:t>/index.html</a:t>
            </a:r>
            <a:r>
              <a:rPr lang="en-IN" dirty="0"/>
              <a:t>)</a:t>
            </a:r>
            <a:endParaRPr lang="en-IN" sz="2000" dirty="0"/>
          </a:p>
          <a:p>
            <a:pPr lvl="0"/>
            <a:r>
              <a:rPr lang="en-IN" dirty="0"/>
              <a:t>Java class: </a:t>
            </a:r>
            <a:r>
              <a:rPr lang="en-IN" sz="1800" b="1" dirty="0"/>
              <a:t>URL</a:t>
            </a:r>
            <a:r>
              <a:rPr lang="en-IN" dirty="0"/>
              <a:t> (in </a:t>
            </a:r>
            <a:r>
              <a:rPr lang="en-IN" sz="1800" dirty="0"/>
              <a:t>java.net</a:t>
            </a:r>
            <a:r>
              <a:rPr lang="en-IN" dirty="0"/>
              <a:t>).</a:t>
            </a:r>
            <a:endParaRPr lang="en-IN" sz="2400" dirty="0"/>
          </a:p>
          <a:p>
            <a:pPr lvl="0"/>
            <a:r>
              <a:rPr lang="en-IN" dirty="0"/>
              <a:t>Methods to retrieve parts: protocol, host, port, file.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4074507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0AEB-FFF1-4F4D-FBD5-59F63B82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Server Sending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BA39B-5BA0-110F-C54B-5052E48DE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Steps to send data from server to client:</a:t>
            </a:r>
            <a:endParaRPr lang="en-IN" sz="2400" dirty="0"/>
          </a:p>
          <a:p>
            <a:pPr lvl="1"/>
            <a:r>
              <a:rPr lang="en-IN" dirty="0"/>
              <a:t>Create </a:t>
            </a:r>
            <a:r>
              <a:rPr lang="en-IN" b="1" dirty="0" err="1"/>
              <a:t>ServerSocket</a:t>
            </a:r>
            <a:r>
              <a:rPr lang="en-IN" dirty="0"/>
              <a:t> with port number.</a:t>
            </a:r>
            <a:endParaRPr lang="en-IN" sz="2000" dirty="0"/>
          </a:p>
          <a:p>
            <a:pPr lvl="1"/>
            <a:r>
              <a:rPr lang="en-IN" dirty="0"/>
              <a:t>Wait for client connection using </a:t>
            </a:r>
            <a:r>
              <a:rPr lang="en-IN" sz="1600" dirty="0"/>
              <a:t>accept()</a:t>
            </a:r>
            <a:r>
              <a:rPr lang="en-IN" dirty="0"/>
              <a:t>.</a:t>
            </a:r>
            <a:endParaRPr lang="en-IN" sz="2000" dirty="0"/>
          </a:p>
          <a:p>
            <a:pPr lvl="1"/>
            <a:r>
              <a:rPr lang="en-IN" dirty="0"/>
              <a:t>Attach </a:t>
            </a:r>
            <a:r>
              <a:rPr lang="en-IN" b="1" dirty="0" err="1"/>
              <a:t>OutputStream</a:t>
            </a:r>
            <a:r>
              <a:rPr lang="en-IN" dirty="0"/>
              <a:t> to socket.</a:t>
            </a:r>
            <a:endParaRPr lang="en-IN" sz="2000" dirty="0"/>
          </a:p>
          <a:p>
            <a:pPr lvl="1"/>
            <a:r>
              <a:rPr lang="en-IN" dirty="0"/>
              <a:t>Use </a:t>
            </a:r>
            <a:r>
              <a:rPr lang="en-IN" b="1" dirty="0" err="1"/>
              <a:t>PrintStream</a:t>
            </a:r>
            <a:r>
              <a:rPr lang="en-IN" dirty="0"/>
              <a:t> to send data.</a:t>
            </a:r>
            <a:endParaRPr lang="en-IN" sz="2000" dirty="0"/>
          </a:p>
          <a:p>
            <a:r>
              <a:rPr lang="en-IN" dirty="0"/>
              <a:t>Close connections after use</a:t>
            </a:r>
          </a:p>
        </p:txBody>
      </p:sp>
    </p:spTree>
    <p:extLst>
      <p:ext uri="{BB962C8B-B14F-4D97-AF65-F5344CB8AC3E}">
        <p14:creationId xmlns:p14="http://schemas.microsoft.com/office/powerpoint/2010/main" val="1147801301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FDF3-766C-2A75-12D9-2FBB680F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Client Receiving Data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622B7-658E-2E10-A2CC-1850AD7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Steps for client program:</a:t>
            </a:r>
            <a:endParaRPr lang="en-IN" sz="2400" dirty="0"/>
          </a:p>
          <a:p>
            <a:pPr lvl="1"/>
            <a:r>
              <a:rPr lang="en-IN" dirty="0"/>
              <a:t>Create </a:t>
            </a:r>
            <a:r>
              <a:rPr lang="en-IN" b="1" dirty="0"/>
              <a:t>Socket</a:t>
            </a:r>
            <a:r>
              <a:rPr lang="en-IN" dirty="0"/>
              <a:t> with server IP &amp; port.</a:t>
            </a:r>
            <a:endParaRPr lang="en-IN" sz="2000" dirty="0"/>
          </a:p>
          <a:p>
            <a:pPr lvl="1"/>
            <a:r>
              <a:rPr lang="en-IN" dirty="0"/>
              <a:t>Attach </a:t>
            </a:r>
            <a:r>
              <a:rPr lang="en-IN" b="1" dirty="0" err="1"/>
              <a:t>InputStream</a:t>
            </a:r>
            <a:r>
              <a:rPr lang="en-IN" dirty="0"/>
              <a:t> to socket.</a:t>
            </a:r>
            <a:endParaRPr lang="en-IN" sz="2000" dirty="0"/>
          </a:p>
          <a:p>
            <a:pPr lvl="1"/>
            <a:r>
              <a:rPr lang="en-IN" dirty="0"/>
              <a:t>Use </a:t>
            </a:r>
            <a:r>
              <a:rPr lang="en-IN" b="1" dirty="0" err="1"/>
              <a:t>BufferedReader</a:t>
            </a:r>
            <a:r>
              <a:rPr lang="en-IN" dirty="0"/>
              <a:t> to read data.</a:t>
            </a:r>
            <a:endParaRPr lang="en-IN" sz="2000" dirty="0"/>
          </a:p>
          <a:p>
            <a:pPr lvl="1"/>
            <a:r>
              <a:rPr lang="en-IN" dirty="0"/>
              <a:t>Use </a:t>
            </a:r>
            <a:r>
              <a:rPr lang="en-IN" sz="1600" dirty="0"/>
              <a:t>read()</a:t>
            </a:r>
            <a:r>
              <a:rPr lang="en-IN" dirty="0"/>
              <a:t> or </a:t>
            </a:r>
            <a:r>
              <a:rPr lang="en-IN" sz="1600" dirty="0" err="1"/>
              <a:t>readLine</a:t>
            </a:r>
            <a:r>
              <a:rPr lang="en-IN" sz="1600" dirty="0"/>
              <a:t>()</a:t>
            </a:r>
            <a:r>
              <a:rPr lang="en-IN" dirty="0"/>
              <a:t> for input.</a:t>
            </a:r>
            <a:endParaRPr lang="en-IN" sz="2000" dirty="0"/>
          </a:p>
          <a:p>
            <a:pPr lvl="1"/>
            <a:r>
              <a:rPr lang="en-IN" dirty="0"/>
              <a:t>Close socket &amp; streams.</a:t>
            </a:r>
            <a:endParaRPr lang="en-IN" sz="2000" dirty="0"/>
          </a:p>
          <a:p>
            <a:r>
              <a:rPr lang="en-IN" b="1" dirty="0"/>
              <a:t>Localhost</a:t>
            </a:r>
            <a:r>
              <a:rPr lang="en-IN" dirty="0"/>
              <a:t> can be used if server &amp; client run on same machine.</a:t>
            </a:r>
          </a:p>
        </p:txBody>
      </p:sp>
    </p:spTree>
    <p:extLst>
      <p:ext uri="{BB962C8B-B14F-4D97-AF65-F5344CB8AC3E}">
        <p14:creationId xmlns:p14="http://schemas.microsoft.com/office/powerpoint/2010/main" val="318279461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FB6B6-8AD3-92F2-DFC0-045A048A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Two-way Communication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404AF-1B91-B705-A0F6-55AD79231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Both client &amp; server can </a:t>
            </a:r>
            <a:r>
              <a:rPr lang="en-IN" b="1" dirty="0"/>
              <a:t>send and receive messages</a:t>
            </a:r>
            <a:r>
              <a:rPr lang="en-IN" dirty="0"/>
              <a:t>.</a:t>
            </a:r>
            <a:endParaRPr lang="en-IN" sz="2400" dirty="0"/>
          </a:p>
          <a:p>
            <a:pPr lvl="0"/>
            <a:r>
              <a:rPr lang="en-IN" b="1" dirty="0"/>
              <a:t>Server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Use </a:t>
            </a:r>
            <a:r>
              <a:rPr lang="en-IN" sz="1600" dirty="0" err="1"/>
              <a:t>BufferedReader</a:t>
            </a:r>
            <a:r>
              <a:rPr lang="en-IN" dirty="0"/>
              <a:t> → receive data.</a:t>
            </a:r>
            <a:endParaRPr lang="en-IN" sz="2000" dirty="0"/>
          </a:p>
          <a:p>
            <a:pPr lvl="1"/>
            <a:r>
              <a:rPr lang="en-IN" dirty="0"/>
              <a:t>Use </a:t>
            </a:r>
            <a:r>
              <a:rPr lang="en-IN" sz="1600" dirty="0" err="1"/>
              <a:t>PrintStream</a:t>
            </a:r>
            <a:r>
              <a:rPr lang="en-IN" dirty="0"/>
              <a:t> → send response.</a:t>
            </a:r>
            <a:endParaRPr lang="en-IN" sz="2000" dirty="0"/>
          </a:p>
          <a:p>
            <a:pPr lvl="0"/>
            <a:r>
              <a:rPr lang="en-IN" b="1" dirty="0"/>
              <a:t>Client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Use </a:t>
            </a:r>
            <a:r>
              <a:rPr lang="en-IN" sz="1600" dirty="0" err="1"/>
              <a:t>DataOutputStream</a:t>
            </a:r>
            <a:r>
              <a:rPr lang="en-IN" dirty="0"/>
              <a:t> → send data.</a:t>
            </a:r>
            <a:endParaRPr lang="en-IN" sz="2000" dirty="0"/>
          </a:p>
          <a:p>
            <a:pPr lvl="1"/>
            <a:r>
              <a:rPr lang="en-IN" dirty="0"/>
              <a:t>Use </a:t>
            </a:r>
            <a:r>
              <a:rPr lang="en-IN" sz="1600" dirty="0" err="1"/>
              <a:t>BufferedReader</a:t>
            </a:r>
            <a:r>
              <a:rPr lang="en-IN" dirty="0"/>
              <a:t> → receive response.</a:t>
            </a:r>
            <a:endParaRPr lang="en-IN" sz="2000" dirty="0"/>
          </a:p>
          <a:p>
            <a:r>
              <a:rPr lang="en-IN" dirty="0"/>
              <a:t>Termination when client sends </a:t>
            </a:r>
            <a:r>
              <a:rPr lang="en-IN" sz="1800" dirty="0"/>
              <a:t>"exit"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62261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DB341-4291-105B-ACBF-FDFD625C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File Transfer (Client–Server)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D2484-9782-81EF-8F89-E31F5055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Client sends </a:t>
            </a:r>
            <a:r>
              <a:rPr lang="en-IN" b="1" dirty="0"/>
              <a:t>filename</a:t>
            </a:r>
            <a:r>
              <a:rPr lang="en-IN" dirty="0"/>
              <a:t> to server.</a:t>
            </a:r>
            <a:endParaRPr lang="en-IN" sz="2400" dirty="0"/>
          </a:p>
          <a:p>
            <a:pPr lvl="0"/>
            <a:r>
              <a:rPr lang="en-IN" dirty="0"/>
              <a:t>Server checks if file exists:</a:t>
            </a:r>
            <a:endParaRPr lang="en-IN" sz="2400" dirty="0"/>
          </a:p>
          <a:p>
            <a:pPr lvl="1"/>
            <a:r>
              <a:rPr lang="en-IN" dirty="0"/>
              <a:t>If yes → sends file contents to client.</a:t>
            </a:r>
            <a:endParaRPr lang="en-IN" sz="2000" dirty="0"/>
          </a:p>
          <a:p>
            <a:pPr lvl="1"/>
            <a:r>
              <a:rPr lang="en-IN" dirty="0"/>
              <a:t>If no → sends error message.</a:t>
            </a:r>
            <a:endParaRPr lang="en-IN" sz="2000" dirty="0"/>
          </a:p>
          <a:p>
            <a:pPr lvl="0"/>
            <a:r>
              <a:rPr lang="en-IN" dirty="0"/>
              <a:t>Demonstrates real-world </a:t>
            </a:r>
            <a:r>
              <a:rPr lang="en-IN" b="1" dirty="0"/>
              <a:t>client–server file sharing</a:t>
            </a:r>
            <a:r>
              <a:rPr lang="en-IN" dirty="0"/>
              <a:t>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95797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643EF-0CB6-9DAD-3A58-ACFD9976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7443A-3A41-DA7F-6CC0-E3540F0E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57112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ABBA-B3B7-FCFC-514B-006460C26852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26: Threads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F0A7C280-5693-0CFA-DBE2-FE2EB37911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E4A3-BAD0-ECC9-08F1-C218146FF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 to Threads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7646A-5E06-CF28-F23C-1E8B46A99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A </a:t>
            </a:r>
            <a:r>
              <a:rPr lang="en-IN" b="1" dirty="0"/>
              <a:t>thread</a:t>
            </a:r>
            <a:r>
              <a:rPr lang="en-IN" dirty="0"/>
              <a:t> = separate path of execution of statements.</a:t>
            </a:r>
            <a:endParaRPr lang="en-IN" sz="2400" dirty="0"/>
          </a:p>
          <a:p>
            <a:pPr lvl="0"/>
            <a:r>
              <a:rPr lang="en-IN" dirty="0"/>
              <a:t>Every Java program has a </a:t>
            </a:r>
            <a:r>
              <a:rPr lang="en-IN" b="1" dirty="0"/>
              <a:t>main thread</a:t>
            </a:r>
            <a:r>
              <a:rPr lang="en-IN" dirty="0"/>
              <a:t> (used by JVM).</a:t>
            </a:r>
            <a:endParaRPr lang="en-IN" sz="2400" dirty="0"/>
          </a:p>
          <a:p>
            <a:pPr lvl="0"/>
            <a:r>
              <a:rPr lang="en-IN" sz="1800" dirty="0" err="1"/>
              <a:t>Thread.currentThread</a:t>
            </a:r>
            <a:r>
              <a:rPr lang="en-IN" sz="1800" dirty="0"/>
              <a:t>()</a:t>
            </a:r>
            <a:r>
              <a:rPr lang="en-IN" dirty="0"/>
              <a:t> → gives current running thread.</a:t>
            </a:r>
            <a:endParaRPr lang="en-IN" sz="2400" dirty="0"/>
          </a:p>
          <a:p>
            <a:pPr lvl="0"/>
            <a:r>
              <a:rPr lang="en-IN" dirty="0"/>
              <a:t>Threads have </a:t>
            </a:r>
            <a:r>
              <a:rPr lang="en-IN" b="1" dirty="0"/>
              <a:t>priority numbers</a:t>
            </a:r>
            <a:r>
              <a:rPr lang="en-IN" dirty="0"/>
              <a:t> (1–10).</a:t>
            </a:r>
            <a:endParaRPr lang="en-IN" sz="2400" dirty="0"/>
          </a:p>
          <a:p>
            <a:pPr lvl="1"/>
            <a:r>
              <a:rPr lang="en-IN" dirty="0"/>
              <a:t>1 → Minimum, 10 → Maximum, 5 → Normal.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3419495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8B73F-4AAA-3938-E74B-914AFB41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Multitasking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0060A-4D9B-5A15-62BA-3B12CF061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Multitasking</a:t>
            </a:r>
            <a:r>
              <a:rPr lang="en-IN" dirty="0"/>
              <a:t> → executing several tasks at a time.</a:t>
            </a:r>
            <a:endParaRPr lang="en-IN" sz="2400" dirty="0"/>
          </a:p>
          <a:p>
            <a:pPr lvl="0"/>
            <a:r>
              <a:rPr lang="en-IN" dirty="0"/>
              <a:t>Processor divides time into </a:t>
            </a:r>
            <a:r>
              <a:rPr lang="en-IN" b="1" dirty="0"/>
              <a:t>time slices</a:t>
            </a:r>
            <a:r>
              <a:rPr lang="en-IN" dirty="0"/>
              <a:t> (round robin).</a:t>
            </a:r>
            <a:endParaRPr lang="en-IN" sz="2400" dirty="0"/>
          </a:p>
          <a:p>
            <a:pPr lvl="0"/>
            <a:r>
              <a:rPr lang="en-IN" dirty="0"/>
              <a:t>Two types:</a:t>
            </a:r>
            <a:endParaRPr lang="en-IN" sz="2400" dirty="0"/>
          </a:p>
          <a:p>
            <a:pPr lvl="1"/>
            <a:r>
              <a:rPr lang="en-IN" b="1" dirty="0"/>
              <a:t>Process-based multitasking</a:t>
            </a:r>
            <a:r>
              <a:rPr lang="en-IN" dirty="0"/>
              <a:t> → multiple programs.</a:t>
            </a:r>
            <a:endParaRPr lang="en-IN" sz="2000" dirty="0"/>
          </a:p>
          <a:p>
            <a:pPr lvl="1"/>
            <a:r>
              <a:rPr lang="en-IN" b="1" dirty="0"/>
              <a:t>Thread-based multitasking</a:t>
            </a:r>
            <a:r>
              <a:rPr lang="en-IN" dirty="0"/>
              <a:t> → multiple parts of same program.</a:t>
            </a:r>
            <a:endParaRPr lang="en-IN" sz="2000" dirty="0"/>
          </a:p>
          <a:p>
            <a:pPr lvl="0"/>
            <a:r>
              <a:rPr lang="en-IN" dirty="0"/>
              <a:t>Threads are </a:t>
            </a:r>
            <a:r>
              <a:rPr lang="en-IN" b="1" dirty="0"/>
              <a:t>lightweight</a:t>
            </a:r>
            <a:r>
              <a:rPr lang="en-IN" dirty="0"/>
              <a:t> (use less memory &amp; CPU time).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2601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325D-F94F-045A-4281-C0B9813C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A37B8-6C1F-1576-C296-644AC4CAB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2"/>
            <a:ext cx="10971304" cy="2785613"/>
          </a:xfrm>
        </p:spPr>
        <p:txBody>
          <a:bodyPr>
            <a:normAutofit fontScale="92500"/>
          </a:bodyPr>
          <a:lstStyle/>
          <a:p>
            <a:r>
              <a:rPr lang="en-US" dirty="0"/>
              <a:t>Operators  are symbols that perform operations on variables (operands) to achieve a desired result.</a:t>
            </a:r>
          </a:p>
          <a:p>
            <a:r>
              <a:rPr lang="en-US" dirty="0"/>
              <a:t> Operators are classified based on the number of operands they act upon: </a:t>
            </a:r>
          </a:p>
          <a:p>
            <a:r>
              <a:rPr lang="en-US" dirty="0"/>
              <a:t>	unary (one operand), </a:t>
            </a:r>
          </a:p>
          <a:p>
            <a:r>
              <a:rPr lang="en-US" dirty="0"/>
              <a:t>	binary (two operands), </a:t>
            </a:r>
          </a:p>
          <a:p>
            <a:r>
              <a:rPr lang="en-US" dirty="0"/>
              <a:t>	ternary (three operands).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1BC6A-75EE-BA3A-7894-5D94A1E4C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077" y="3640547"/>
            <a:ext cx="4032980" cy="21737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ED598D-7940-F641-4903-87D2FD593048}"/>
              </a:ext>
            </a:extLst>
          </p:cNvPr>
          <p:cNvSpPr txBox="1"/>
          <p:nvPr/>
        </p:nvSpPr>
        <p:spPr>
          <a:xfrm>
            <a:off x="358416" y="4462890"/>
            <a:ext cx="6617730" cy="210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If an operator acts on a single variable, it is called unary operator; </a:t>
            </a:r>
          </a:p>
          <a:p>
            <a:r>
              <a:rPr lang="en-US" sz="2177" dirty="0"/>
              <a:t>if it acts on two variables, it is</a:t>
            </a:r>
          </a:p>
          <a:p>
            <a:r>
              <a:rPr lang="en-US" sz="2177" dirty="0"/>
              <a:t>called binary operator; </a:t>
            </a:r>
          </a:p>
          <a:p>
            <a:r>
              <a:rPr lang="en-US" sz="2177" dirty="0"/>
              <a:t>and if it acts on three variables, then it is called ternary operator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1225584764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6DA84-BE6F-E882-EA55-E99C2F12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Uses of Threads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ADD3D-980F-DD3B-CE9E-7F59CA78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Handling </a:t>
            </a:r>
            <a:r>
              <a:rPr lang="en-IN" b="1" dirty="0"/>
              <a:t>multiple clients</a:t>
            </a:r>
            <a:r>
              <a:rPr lang="en-IN" dirty="0"/>
              <a:t> on a server.</a:t>
            </a:r>
          </a:p>
          <a:p>
            <a:pPr lvl="0"/>
            <a:r>
              <a:rPr lang="en-IN" b="1" dirty="0"/>
              <a:t>Games &amp; animations</a:t>
            </a:r>
            <a:r>
              <a:rPr lang="en-IN" dirty="0"/>
              <a:t> (e.g., moving objects, bullets).</a:t>
            </a:r>
          </a:p>
          <a:p>
            <a:pPr lvl="0"/>
            <a:r>
              <a:rPr lang="en-IN" dirty="0"/>
              <a:t>Perform </a:t>
            </a:r>
            <a:r>
              <a:rPr lang="en-IN" b="1" dirty="0"/>
              <a:t>parallel tasks</a:t>
            </a:r>
            <a:r>
              <a:rPr lang="en-IN" dirty="0"/>
              <a:t> inside a program.</a:t>
            </a:r>
          </a:p>
          <a:p>
            <a:pPr lvl="0"/>
            <a:r>
              <a:rPr lang="en-IN" dirty="0"/>
              <a:t>Improve </a:t>
            </a:r>
            <a:r>
              <a:rPr lang="en-IN" b="1" dirty="0"/>
              <a:t>performance &amp; responsiveness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0647040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B140-FB55-28F7-82A5-DA889E28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Creating a Thread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C446-25FF-D8DE-5B4D-B3526A04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Two ways:</a:t>
            </a:r>
            <a:endParaRPr lang="en-IN" sz="2400" dirty="0"/>
          </a:p>
          <a:p>
            <a:pPr lvl="1"/>
            <a:r>
              <a:rPr lang="en-IN" dirty="0"/>
              <a:t>Extend </a:t>
            </a:r>
            <a:r>
              <a:rPr lang="en-IN" b="1" dirty="0"/>
              <a:t>Thread</a:t>
            </a:r>
            <a:r>
              <a:rPr lang="en-IN" dirty="0"/>
              <a:t> class.</a:t>
            </a:r>
            <a:endParaRPr lang="en-IN" sz="2000" dirty="0"/>
          </a:p>
          <a:p>
            <a:pPr lvl="1"/>
            <a:r>
              <a:rPr lang="en-IN" dirty="0"/>
              <a:t>Implement </a:t>
            </a:r>
            <a:r>
              <a:rPr lang="en-IN" b="1" dirty="0"/>
              <a:t>Runnable</a:t>
            </a:r>
            <a:r>
              <a:rPr lang="en-IN" dirty="0"/>
              <a:t> interface.</a:t>
            </a:r>
            <a:endParaRPr lang="en-IN" sz="2000" dirty="0"/>
          </a:p>
          <a:p>
            <a:pPr lvl="0"/>
            <a:r>
              <a:rPr lang="en-IN" dirty="0"/>
              <a:t>Steps:</a:t>
            </a:r>
            <a:endParaRPr lang="en-IN" sz="2400" dirty="0"/>
          </a:p>
          <a:p>
            <a:pPr lvl="1"/>
            <a:r>
              <a:rPr lang="en-IN" dirty="0"/>
              <a:t>Write </a:t>
            </a:r>
            <a:r>
              <a:rPr lang="en-IN" sz="1600" dirty="0"/>
              <a:t>run()</a:t>
            </a:r>
            <a:r>
              <a:rPr lang="en-IN" dirty="0"/>
              <a:t> method with code.</a:t>
            </a:r>
            <a:endParaRPr lang="en-IN" sz="2000" dirty="0"/>
          </a:p>
          <a:p>
            <a:pPr lvl="1"/>
            <a:r>
              <a:rPr lang="en-IN" dirty="0"/>
              <a:t>Create object of class.</a:t>
            </a:r>
            <a:endParaRPr lang="en-IN" sz="2000" dirty="0"/>
          </a:p>
          <a:p>
            <a:pPr lvl="1"/>
            <a:r>
              <a:rPr lang="en-IN" dirty="0"/>
              <a:t>Start with </a:t>
            </a:r>
            <a:r>
              <a:rPr lang="en-IN" sz="1600" dirty="0"/>
              <a:t>start()</a:t>
            </a:r>
            <a:r>
              <a:rPr lang="en-IN" dirty="0"/>
              <a:t> method → executes </a:t>
            </a:r>
            <a:r>
              <a:rPr lang="en-IN" sz="1600" dirty="0"/>
              <a:t>run()</a:t>
            </a:r>
            <a:r>
              <a:rPr lang="en-IN" dirty="0"/>
              <a:t>.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7126202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415C9-65F4-6A5E-B5F9-60A8B6CB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Stopping a Thread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64B9E-1F03-60A9-678A-934B9E101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Thread ends when </a:t>
            </a:r>
            <a:r>
              <a:rPr lang="en-IN" sz="1800" dirty="0"/>
              <a:t>run()</a:t>
            </a:r>
            <a:r>
              <a:rPr lang="en-IN" dirty="0"/>
              <a:t> method finishes.</a:t>
            </a:r>
            <a:endParaRPr lang="en-IN" sz="2400" dirty="0"/>
          </a:p>
          <a:p>
            <a:pPr lvl="0"/>
            <a:r>
              <a:rPr lang="en-IN" dirty="0"/>
              <a:t>To stop smoothly:</a:t>
            </a:r>
            <a:endParaRPr lang="en-IN" sz="2400" dirty="0"/>
          </a:p>
          <a:p>
            <a:pPr lvl="1"/>
            <a:r>
              <a:rPr lang="en-IN" dirty="0"/>
              <a:t>Use a </a:t>
            </a:r>
            <a:r>
              <a:rPr lang="en-IN" b="1" dirty="0" err="1"/>
              <a:t>boolean</a:t>
            </a:r>
            <a:r>
              <a:rPr lang="en-IN" b="1" dirty="0"/>
              <a:t> flag</a:t>
            </a:r>
            <a:r>
              <a:rPr lang="en-IN" dirty="0"/>
              <a:t> checked in </a:t>
            </a:r>
            <a:r>
              <a:rPr lang="en-IN" sz="1600" dirty="0"/>
              <a:t>run()</a:t>
            </a:r>
            <a:r>
              <a:rPr lang="en-IN" dirty="0"/>
              <a:t>.</a:t>
            </a:r>
            <a:endParaRPr lang="en-IN" sz="2000" dirty="0"/>
          </a:p>
          <a:p>
            <a:pPr lvl="1"/>
            <a:r>
              <a:rPr lang="en-IN" dirty="0"/>
              <a:t>Set flag </a:t>
            </a:r>
            <a:r>
              <a:rPr lang="en-IN" sz="1600" dirty="0"/>
              <a:t>true</a:t>
            </a:r>
            <a:r>
              <a:rPr lang="en-IN" dirty="0"/>
              <a:t> when user requests stop.</a:t>
            </a:r>
            <a:endParaRPr lang="en-IN" sz="2000" dirty="0"/>
          </a:p>
          <a:p>
            <a:pPr lvl="1"/>
            <a:r>
              <a:rPr lang="en-IN" dirty="0"/>
              <a:t>Exit </a:t>
            </a:r>
            <a:r>
              <a:rPr lang="en-IN" sz="1600" dirty="0"/>
              <a:t>run()</a:t>
            </a:r>
            <a:r>
              <a:rPr lang="en-IN" dirty="0"/>
              <a:t> gracefully.</a:t>
            </a:r>
            <a:endParaRPr lang="en-IN" sz="2000" dirty="0"/>
          </a:p>
          <a:p>
            <a:r>
              <a:rPr lang="en-IN" dirty="0"/>
              <a:t>Avoid </a:t>
            </a:r>
            <a:r>
              <a:rPr lang="en-IN" b="1" dirty="0" err="1"/>
              <a:t>Ctrl+C</a:t>
            </a:r>
            <a:r>
              <a:rPr lang="en-IN" dirty="0"/>
              <a:t> → stops whole program abnormally</a:t>
            </a:r>
          </a:p>
        </p:txBody>
      </p:sp>
    </p:spTree>
    <p:extLst>
      <p:ext uri="{BB962C8B-B14F-4D97-AF65-F5344CB8AC3E}">
        <p14:creationId xmlns:p14="http://schemas.microsoft.com/office/powerpoint/2010/main" val="60658937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6861-8DCA-4C26-C070-1E2F813E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Single vs Multi-tasking with Threads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2232E-FBB3-8271-6167-9994DF6F3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Single tasking</a:t>
            </a:r>
            <a:r>
              <a:rPr lang="en-IN" dirty="0"/>
              <a:t>: One thread executes tasks sequentially.</a:t>
            </a:r>
            <a:endParaRPr lang="en-IN" sz="2400" dirty="0"/>
          </a:p>
          <a:p>
            <a:pPr lvl="0"/>
            <a:r>
              <a:rPr lang="en-IN" b="1" dirty="0"/>
              <a:t>Multithreading</a:t>
            </a:r>
            <a:r>
              <a:rPr lang="en-IN" dirty="0"/>
              <a:t>: Multiple threads execute tasks simultaneously.</a:t>
            </a:r>
            <a:endParaRPr lang="en-IN" sz="2400" dirty="0"/>
          </a:p>
          <a:p>
            <a:pPr lvl="0"/>
            <a:r>
              <a:rPr lang="en-IN" dirty="0"/>
              <a:t>Example:</a:t>
            </a:r>
            <a:endParaRPr lang="en-IN" sz="2400" dirty="0"/>
          </a:p>
          <a:p>
            <a:pPr lvl="1"/>
            <a:r>
              <a:rPr lang="en-IN" dirty="0"/>
              <a:t>1 thread → cut ticket, then show seat (slow).</a:t>
            </a:r>
            <a:endParaRPr lang="en-IN" sz="2000" dirty="0"/>
          </a:p>
          <a:p>
            <a:pPr lvl="1"/>
            <a:r>
              <a:rPr lang="en-IN" dirty="0"/>
              <a:t>2 threads → one cuts ticket, other shows seat (fast).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1451741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B6708-BD47-D0EA-EEBF-CC60F8BA5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Multiple Threads on Same Object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250C4-D223-4D55-6AE2-71D8AB85F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Threads can share same object (same task).</a:t>
            </a:r>
          </a:p>
          <a:p>
            <a:pPr lvl="0"/>
            <a:r>
              <a:rPr lang="en-IN" dirty="0"/>
              <a:t>Example: </a:t>
            </a:r>
            <a:r>
              <a:rPr lang="en-IN" b="1" dirty="0"/>
              <a:t>Railway reservation</a:t>
            </a:r>
            <a:r>
              <a:rPr lang="en-IN" dirty="0"/>
              <a:t> with one berth.</a:t>
            </a:r>
          </a:p>
          <a:p>
            <a:pPr lvl="0"/>
            <a:r>
              <a:rPr lang="en-IN" dirty="0"/>
              <a:t>Problem: Two threads may allocate same seat → unreliable.</a:t>
            </a:r>
          </a:p>
          <a:p>
            <a:r>
              <a:rPr lang="en-IN" b="1" dirty="0"/>
              <a:t>Solution</a:t>
            </a:r>
            <a:r>
              <a:rPr lang="en-IN" dirty="0"/>
              <a:t> → Thread Synchronization</a:t>
            </a:r>
          </a:p>
        </p:txBody>
      </p:sp>
    </p:spTree>
    <p:extLst>
      <p:ext uri="{BB962C8B-B14F-4D97-AF65-F5344CB8AC3E}">
        <p14:creationId xmlns:p14="http://schemas.microsoft.com/office/powerpoint/2010/main" val="2744941172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E956-81EC-F220-088F-683725678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Thread Synchronization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BC31A-6E23-C8F6-5785-87848AD91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Ensures only </a:t>
            </a:r>
            <a:r>
              <a:rPr lang="en-IN" b="1" dirty="0"/>
              <a:t>one thread at a time</a:t>
            </a:r>
            <a:r>
              <a:rPr lang="en-IN" dirty="0"/>
              <a:t> acts on object.</a:t>
            </a:r>
            <a:endParaRPr lang="en-IN" sz="2400" dirty="0"/>
          </a:p>
          <a:p>
            <a:pPr lvl="0"/>
            <a:r>
              <a:rPr lang="en-IN" dirty="0"/>
              <a:t>Methods:</a:t>
            </a:r>
            <a:endParaRPr lang="en-IN" sz="2400" dirty="0"/>
          </a:p>
          <a:p>
            <a:pPr lvl="1"/>
            <a:r>
              <a:rPr lang="en-IN" b="1" dirty="0"/>
              <a:t>Synchronized block</a:t>
            </a:r>
            <a:r>
              <a:rPr lang="en-IN" dirty="0"/>
              <a:t> → lock specific code.</a:t>
            </a:r>
            <a:endParaRPr lang="en-IN" sz="2000" dirty="0"/>
          </a:p>
          <a:p>
            <a:pPr lvl="1"/>
            <a:r>
              <a:rPr lang="en-IN" b="1" dirty="0"/>
              <a:t>Synchronized method</a:t>
            </a:r>
            <a:r>
              <a:rPr lang="en-IN" dirty="0"/>
              <a:t> → lock entire method.</a:t>
            </a:r>
            <a:endParaRPr lang="en-IN" sz="2000" dirty="0"/>
          </a:p>
          <a:p>
            <a:pPr lvl="0"/>
            <a:r>
              <a:rPr lang="en-IN" dirty="0"/>
              <a:t>Object locked = </a:t>
            </a:r>
            <a:r>
              <a:rPr lang="en-IN" b="1" dirty="0"/>
              <a:t>mutex (mutual exclusion)</a:t>
            </a:r>
            <a:r>
              <a:rPr lang="en-IN" dirty="0"/>
              <a:t>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3903000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0BD4-7B41-3E0F-698D-432EBB7A1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Thread Deadlock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67DB5-1854-CBB8-7ECC-098EFB7FF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Occurs when:</a:t>
            </a:r>
            <a:endParaRPr lang="en-IN" sz="2400" dirty="0"/>
          </a:p>
          <a:p>
            <a:pPr lvl="1"/>
            <a:r>
              <a:rPr lang="en-IN" dirty="0"/>
              <a:t>Thread A locks object1 → waits for object2.</a:t>
            </a:r>
            <a:endParaRPr lang="en-IN" sz="2000" dirty="0"/>
          </a:p>
          <a:p>
            <a:pPr lvl="1"/>
            <a:r>
              <a:rPr lang="en-IN" dirty="0"/>
              <a:t>Thread B locks object2 → waits for object1.</a:t>
            </a:r>
            <a:endParaRPr lang="en-IN" sz="2000" dirty="0"/>
          </a:p>
          <a:p>
            <a:pPr lvl="0"/>
            <a:r>
              <a:rPr lang="en-IN" dirty="0"/>
              <a:t>Both keep waiting → program halts.</a:t>
            </a:r>
            <a:endParaRPr lang="en-IN" sz="2400" dirty="0"/>
          </a:p>
          <a:p>
            <a:pPr lvl="0"/>
            <a:r>
              <a:rPr lang="en-IN" b="1" dirty="0"/>
              <a:t>Avoiding deadlocks</a:t>
            </a:r>
            <a:r>
              <a:rPr lang="en-IN" dirty="0"/>
              <a:t>: Plan code sequence carefully.</a:t>
            </a:r>
            <a:endParaRPr lang="en-IN" sz="2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496347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B2E7-88AD-9A95-E9A1-20510CD9D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Thread Communication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BF83D-B046-57A5-BE84-34399AEB9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Sometimes threads must </a:t>
            </a:r>
            <a:r>
              <a:rPr lang="en-IN" b="1" dirty="0"/>
              <a:t>coordinate</a:t>
            </a:r>
            <a:r>
              <a:rPr lang="en-IN" dirty="0"/>
              <a:t> (Producer–Consumer).</a:t>
            </a:r>
            <a:endParaRPr lang="en-IN" sz="2400" dirty="0"/>
          </a:p>
          <a:p>
            <a:pPr lvl="0"/>
            <a:r>
              <a:rPr lang="en-IN" dirty="0"/>
              <a:t>Methods from </a:t>
            </a:r>
            <a:r>
              <a:rPr lang="en-IN" sz="1800" dirty="0"/>
              <a:t>Object</a:t>
            </a:r>
            <a:r>
              <a:rPr lang="en-IN" dirty="0"/>
              <a:t> class:</a:t>
            </a:r>
            <a:endParaRPr lang="en-IN" sz="2400" dirty="0"/>
          </a:p>
          <a:p>
            <a:pPr lvl="1"/>
            <a:r>
              <a:rPr lang="en-IN" sz="1600" dirty="0"/>
              <a:t>wait()</a:t>
            </a:r>
            <a:r>
              <a:rPr lang="en-IN" dirty="0"/>
              <a:t> → makes thread wait.</a:t>
            </a:r>
            <a:endParaRPr lang="en-IN" sz="2000" dirty="0"/>
          </a:p>
          <a:p>
            <a:pPr lvl="1"/>
            <a:r>
              <a:rPr lang="en-IN" sz="1600" dirty="0"/>
              <a:t>notify()</a:t>
            </a:r>
            <a:r>
              <a:rPr lang="en-IN" dirty="0"/>
              <a:t> → wakes one waiting thread.</a:t>
            </a:r>
            <a:endParaRPr lang="en-IN" sz="2000" dirty="0"/>
          </a:p>
          <a:p>
            <a:pPr lvl="1"/>
            <a:r>
              <a:rPr lang="en-IN" sz="1600" dirty="0" err="1"/>
              <a:t>notifyAll</a:t>
            </a:r>
            <a:r>
              <a:rPr lang="en-IN" sz="1600" dirty="0"/>
              <a:t>()</a:t>
            </a:r>
            <a:r>
              <a:rPr lang="en-IN" dirty="0"/>
              <a:t> → wakes all waiting threads.</a:t>
            </a:r>
            <a:endParaRPr lang="en-IN" sz="2000" dirty="0"/>
          </a:p>
          <a:p>
            <a:pPr lvl="0"/>
            <a:r>
              <a:rPr lang="en-IN" b="1" dirty="0"/>
              <a:t>Difference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sz="1600" dirty="0"/>
              <a:t>sleep()</a:t>
            </a:r>
            <a:r>
              <a:rPr lang="en-IN" dirty="0"/>
              <a:t> → holds lock while paused.</a:t>
            </a:r>
            <a:endParaRPr lang="en-IN" sz="2000" dirty="0"/>
          </a:p>
          <a:p>
            <a:r>
              <a:rPr lang="en-IN" sz="1800" dirty="0"/>
              <a:t>wait()</a:t>
            </a:r>
            <a:r>
              <a:rPr lang="en-IN" dirty="0"/>
              <a:t> → releases lock while waiting</a:t>
            </a:r>
          </a:p>
        </p:txBody>
      </p:sp>
    </p:spTree>
    <p:extLst>
      <p:ext uri="{BB962C8B-B14F-4D97-AF65-F5344CB8AC3E}">
        <p14:creationId xmlns:p14="http://schemas.microsoft.com/office/powerpoint/2010/main" val="146886443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EEBE-C4FC-E5F3-8364-99CA51C3F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Thread Priorities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01E0-DDE9-6117-045E-D94A697D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Thread scheduler gives more CPU time to higher-priority threads.</a:t>
            </a:r>
            <a:endParaRPr lang="en-IN" sz="2400" dirty="0"/>
          </a:p>
          <a:p>
            <a:pPr lvl="0"/>
            <a:r>
              <a:rPr lang="en-IN" dirty="0"/>
              <a:t>Priority range: </a:t>
            </a:r>
            <a:r>
              <a:rPr lang="en-IN" b="1" dirty="0"/>
              <a:t>1 (min) → 10 (max)</a:t>
            </a:r>
            <a:r>
              <a:rPr lang="en-IN" dirty="0"/>
              <a:t>.</a:t>
            </a:r>
            <a:endParaRPr lang="en-IN" sz="2400" dirty="0"/>
          </a:p>
          <a:p>
            <a:pPr lvl="0"/>
            <a:r>
              <a:rPr lang="en-IN" dirty="0"/>
              <a:t>Constants:</a:t>
            </a:r>
            <a:endParaRPr lang="en-IN" sz="2400" dirty="0"/>
          </a:p>
          <a:p>
            <a:pPr lvl="1"/>
            <a:r>
              <a:rPr lang="en-IN" dirty="0"/>
              <a:t>MAX_PRIORITY = 10</a:t>
            </a:r>
            <a:endParaRPr lang="en-IN" sz="3200" dirty="0"/>
          </a:p>
          <a:p>
            <a:pPr lvl="1"/>
            <a:r>
              <a:rPr lang="en-IN" dirty="0"/>
              <a:t>MIN_PRIORITY = 1</a:t>
            </a:r>
            <a:endParaRPr lang="en-IN" sz="3200" dirty="0"/>
          </a:p>
          <a:p>
            <a:pPr lvl="1"/>
            <a:r>
              <a:rPr lang="en-IN" dirty="0"/>
              <a:t>NORM_PRIORITY = 5</a:t>
            </a:r>
            <a:endParaRPr lang="en-IN" sz="3200" dirty="0"/>
          </a:p>
          <a:p>
            <a:r>
              <a:rPr lang="en-IN" dirty="0"/>
              <a:t>Higher priority threads finish faster.</a:t>
            </a:r>
          </a:p>
        </p:txBody>
      </p:sp>
    </p:spTree>
    <p:extLst>
      <p:ext uri="{BB962C8B-B14F-4D97-AF65-F5344CB8AC3E}">
        <p14:creationId xmlns:p14="http://schemas.microsoft.com/office/powerpoint/2010/main" val="1415743274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CD57-AAD4-ADA8-0266-B0678B7A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Thread Groups &amp; Daemon Threads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F9417-270E-2E8B-B644-A0A94297C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Thread Groups</a:t>
            </a:r>
            <a:r>
              <a:rPr lang="en-IN" dirty="0"/>
              <a:t>: Collection of threads managed together.</a:t>
            </a:r>
            <a:endParaRPr lang="en-IN" sz="2400" dirty="0"/>
          </a:p>
          <a:p>
            <a:pPr lvl="0"/>
            <a:r>
              <a:rPr lang="en-IN" dirty="0"/>
              <a:t>Methods available to control/manage group of threads.</a:t>
            </a:r>
            <a:endParaRPr lang="en-IN" sz="2400" dirty="0"/>
          </a:p>
          <a:p>
            <a:pPr lvl="0"/>
            <a:r>
              <a:rPr lang="en-IN" b="1" dirty="0"/>
              <a:t>Daemon Threads</a:t>
            </a:r>
            <a:r>
              <a:rPr lang="en-IN" dirty="0"/>
              <a:t>:</a:t>
            </a:r>
            <a:endParaRPr lang="en-IN" sz="2400" dirty="0"/>
          </a:p>
          <a:p>
            <a:pPr lvl="1"/>
            <a:r>
              <a:rPr lang="en-IN" dirty="0"/>
              <a:t>Service/background threads.</a:t>
            </a:r>
            <a:endParaRPr lang="en-IN" sz="2000" dirty="0"/>
          </a:p>
          <a:p>
            <a:pPr lvl="1"/>
            <a:r>
              <a:rPr lang="en-IN" dirty="0"/>
              <a:t>Run continuously until JVM shuts down.</a:t>
            </a:r>
            <a:endParaRPr lang="en-IN" sz="2000" dirty="0"/>
          </a:p>
          <a:p>
            <a:pPr lvl="1"/>
            <a:r>
              <a:rPr lang="en-IN" dirty="0"/>
              <a:t>Example: Database server thread.</a:t>
            </a:r>
            <a:endParaRPr lang="en-IN" sz="20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7453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785F-AAD7-810E-BFD7-D0AAB18A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Requirements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2EA4C2-C949-7E3B-E83D-41C492AF35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52876" y="1977269"/>
            <a:ext cx="10686248" cy="1451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Hardware:</a:t>
            </a:r>
            <a:r>
              <a:rPr lang="en-US" altLang="en-US" sz="2177" dirty="0">
                <a:latin typeface="Arial" panose="020B0604020202020204" pitchFamily="34" charset="0"/>
              </a:rPr>
              <a:t> Computer systems, NICs, cables, modems, hubs, satellites.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Software:</a:t>
            </a:r>
            <a:r>
              <a:rPr lang="en-US" altLang="en-US" sz="2177" dirty="0">
                <a:latin typeface="Arial" panose="020B0604020202020204" pitchFamily="34" charset="0"/>
              </a:rPr>
              <a:t> Operating systems that support networking (Unix, Linux, Windows NT).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Protocols:</a:t>
            </a:r>
            <a:r>
              <a:rPr lang="en-US" altLang="en-US" sz="2177" dirty="0">
                <a:latin typeface="Arial" panose="020B0604020202020204" pitchFamily="34" charset="0"/>
              </a:rPr>
              <a:t> Standard procedures for data transmission (e.g., TCP/IP, UDP, HTTP, FTP, SMTP, POP).</a:t>
            </a:r>
          </a:p>
        </p:txBody>
      </p:sp>
    </p:spTree>
    <p:extLst>
      <p:ext uri="{BB962C8B-B14F-4D97-AF65-F5344CB8AC3E}">
        <p14:creationId xmlns:p14="http://schemas.microsoft.com/office/powerpoint/2010/main" val="847726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87FB-A799-27AF-CCBB-7761BD11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Arithmetic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64343-F517-0ED8-0E54-5A7FF749D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31" y="1418049"/>
            <a:ext cx="9753346" cy="4172188"/>
          </a:xfrm>
        </p:spPr>
      </p:pic>
    </p:spTree>
    <p:extLst>
      <p:ext uri="{BB962C8B-B14F-4D97-AF65-F5344CB8AC3E}">
        <p14:creationId xmlns:p14="http://schemas.microsoft.com/office/powerpoint/2010/main" val="2435280260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26F0-443B-2D23-0590-9EF5D59B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Applications of Threads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45729-1FAA-5130-5035-09F9F439A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b="1" dirty="0"/>
              <a:t>Servers</a:t>
            </a:r>
            <a:r>
              <a:rPr lang="en-IN" dirty="0"/>
              <a:t>: Multiple threads serve multiple clients.</a:t>
            </a:r>
          </a:p>
          <a:p>
            <a:pPr lvl="0"/>
            <a:r>
              <a:rPr lang="en-IN" b="1" dirty="0"/>
              <a:t>Animation</a:t>
            </a:r>
            <a:r>
              <a:rPr lang="en-IN" dirty="0"/>
              <a:t>: Moving text/images.</a:t>
            </a:r>
          </a:p>
          <a:p>
            <a:pPr lvl="0"/>
            <a:r>
              <a:rPr lang="en-IN" b="1" dirty="0"/>
              <a:t>Background services</a:t>
            </a:r>
            <a:r>
              <a:rPr lang="en-IN" dirty="0"/>
              <a:t>: Daemon threads.</a:t>
            </a:r>
          </a:p>
          <a:p>
            <a:r>
              <a:rPr lang="en-IN" dirty="0"/>
              <a:t>Improves </a:t>
            </a:r>
            <a:r>
              <a:rPr lang="en-IN" b="1" dirty="0"/>
              <a:t>performance, responsiveness, parallelism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115782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B007-B241-A94E-4779-2E299F1E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Thread Life Cycle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883DB-78AD-EEA5-C5C4-58F81790D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/>
              <a:t>States of a thread:</a:t>
            </a:r>
            <a:endParaRPr lang="en-IN" sz="2400" dirty="0"/>
          </a:p>
          <a:p>
            <a:pPr lvl="1"/>
            <a:r>
              <a:rPr lang="en-IN" b="1" dirty="0"/>
              <a:t>New</a:t>
            </a:r>
            <a:r>
              <a:rPr lang="en-IN" dirty="0"/>
              <a:t> → created.</a:t>
            </a:r>
            <a:endParaRPr lang="en-IN" sz="2000" dirty="0"/>
          </a:p>
          <a:p>
            <a:pPr lvl="1"/>
            <a:r>
              <a:rPr lang="en-IN" b="1" dirty="0"/>
              <a:t>Runnable</a:t>
            </a:r>
            <a:r>
              <a:rPr lang="en-IN" dirty="0"/>
              <a:t> → ready to run.</a:t>
            </a:r>
            <a:endParaRPr lang="en-IN" sz="2000" dirty="0"/>
          </a:p>
          <a:p>
            <a:pPr lvl="1"/>
            <a:r>
              <a:rPr lang="en-IN" b="1" dirty="0"/>
              <a:t>Running</a:t>
            </a:r>
            <a:r>
              <a:rPr lang="en-IN" dirty="0"/>
              <a:t> → executing.</a:t>
            </a:r>
            <a:endParaRPr lang="en-IN" sz="2000" dirty="0"/>
          </a:p>
          <a:p>
            <a:pPr lvl="1"/>
            <a:r>
              <a:rPr lang="en-IN" b="1" dirty="0"/>
              <a:t>Not Runnable</a:t>
            </a:r>
            <a:r>
              <a:rPr lang="en-IN" dirty="0"/>
              <a:t> → waiting/sleeping.</a:t>
            </a:r>
            <a:endParaRPr lang="en-IN" sz="2000" dirty="0"/>
          </a:p>
          <a:p>
            <a:pPr lvl="1"/>
            <a:r>
              <a:rPr lang="en-IN" b="1" dirty="0"/>
              <a:t>Terminated</a:t>
            </a:r>
            <a:r>
              <a:rPr lang="en-IN" dirty="0"/>
              <a:t> → finished execution.</a:t>
            </a:r>
            <a:endParaRPr lang="en-IN" sz="2000" dirty="0"/>
          </a:p>
          <a:p>
            <a:pPr lvl="0"/>
            <a:r>
              <a:rPr lang="en-IN" sz="4000" dirty="0"/>
              <a:t>Controlled using </a:t>
            </a:r>
            <a:r>
              <a:rPr lang="en-IN" dirty="0"/>
              <a:t>start()</a:t>
            </a:r>
            <a:r>
              <a:rPr lang="en-IN" sz="4000" dirty="0"/>
              <a:t>, </a:t>
            </a:r>
            <a:r>
              <a:rPr lang="en-IN" dirty="0"/>
              <a:t>sleep()</a:t>
            </a:r>
            <a:r>
              <a:rPr lang="en-IN" sz="4000" dirty="0"/>
              <a:t>, </a:t>
            </a:r>
            <a:r>
              <a:rPr lang="en-IN" dirty="0"/>
              <a:t>wait()</a:t>
            </a:r>
            <a:r>
              <a:rPr lang="en-IN" sz="4000" dirty="0"/>
              <a:t>, </a:t>
            </a:r>
            <a:r>
              <a:rPr lang="en-IN" dirty="0"/>
              <a:t>notify()</a:t>
            </a:r>
            <a:r>
              <a:rPr lang="en-IN" sz="4000" dirty="0"/>
              <a:t>.</a:t>
            </a:r>
            <a:endParaRPr lang="en-IN" sz="36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3102210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2013A-0C3F-9744-117F-248F717B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F3034-FE2E-4590-9CEC-AED573678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9544557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82354-48DF-F1B3-DDEF-F13F5FF3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2B6D9-563B-8913-94C0-F0D9A1C78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883085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7352-8F3D-BD99-343C-BC2BA6E54E90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27: Graphics programming using AWT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52B529CE-AD3C-648C-3B74-CBE4922699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AE00-DF51-EFA1-7BE8-5A4117B91648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28: Graphics programming using Swing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7558EA35-818A-E5B8-FF93-6AB86EBB00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D2FC-44D3-7C74-3DC9-2047206802F8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29: Graphics programming – Layout Managers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2A9A1FE0-D52B-305A-8429-69FFA01EC1F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40E93-F106-141C-4598-D26C4564C7C6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30: Applets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3B9EC8B0-993D-8095-A5D2-056C39B8B4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39FA5-2F2F-AB2A-0E4E-80B1B7CA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8F17E-0ECB-AC4C-E48D-EE8D71F9A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561979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DE532-8033-F970-0C71-7FC417D1DAA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31: Generic Types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0C668C8B-8CA0-F1B6-34CE-847012E2B65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5AED-54D6-3390-EBD0-35A35575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Unary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28324-A95A-7A26-63EF-42FE8B6D8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unary operators act on only one operand. There are 3 kinds of unary operators:</a:t>
            </a:r>
          </a:p>
          <a:p>
            <a:r>
              <a:rPr lang="en-US" dirty="0"/>
              <a:t>o -Unary minus operator ( - )</a:t>
            </a:r>
          </a:p>
          <a:p>
            <a:r>
              <a:rPr lang="en-US" dirty="0"/>
              <a:t>o Increment operator ( ++ )</a:t>
            </a:r>
          </a:p>
          <a:p>
            <a:r>
              <a:rPr lang="en-US" dirty="0"/>
              <a:t>o Decrement operator ( -- 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7512893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EDBF-627B-C36B-A3E3-9940C443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EEBF-DA9F-7867-3145-A09966EE9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54551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9E64-15D2-8946-2C75-03D8BFDF9D55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32: Java Database connectivity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6D8C7567-7D6F-F4CA-5116-101D2E83BE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26BDE-C3DF-11F6-9DFF-D7A43AA46DB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33: Java Database connectivity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E0C37EAF-FDBB-ADA6-A656-77520DBB96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2CA4B-4E33-9E6C-CCEC-9181A311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Unary Minus Operator (-)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02BBB-D274-5AA3-6585-A26C95AA8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operator is used to negate a given value. Negation means converting a negative value </a:t>
            </a:r>
            <a:r>
              <a:rPr lang="en-US" dirty="0" err="1"/>
              <a:t>intopositive</a:t>
            </a:r>
            <a:r>
              <a:rPr lang="en-US" dirty="0"/>
              <a:t> and vice versa, for example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2D8CB-F99D-BA00-0042-135F0AF3B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44" y="4109429"/>
            <a:ext cx="9007975" cy="13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68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5E07-8818-7CE2-A836-4E2980C7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Increment Operator (++)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10FD3-B636-EBD6-8E91-830D0917D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operator increases the value of a variable by 1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74C355-3B21-D2D3-C013-7D0B977DB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37" y="3128447"/>
            <a:ext cx="7004798" cy="188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03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07A34-3A2E-9AE6-DE4F-9ACDF4712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54" dirty="0"/>
              <a:t>difference between pre- and post- increment of x</a:t>
            </a:r>
            <a:endParaRPr lang="en-IN" sz="4354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6F9D95-80BE-2FDE-B5E0-2047B6C3E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2" y="1782916"/>
            <a:ext cx="5350799" cy="145432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8A0698-C1AF-9067-0D6C-026FBA8CE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023" y="1782915"/>
            <a:ext cx="5199875" cy="1454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2B513-5BC1-2946-95EA-9DCEDFCBF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38" y="3620766"/>
            <a:ext cx="1585234" cy="1087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C17909-D5AA-FB51-0EC2-9B827E2BA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71" y="3750700"/>
            <a:ext cx="1751130" cy="134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05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0F59C-E733-6684-9FAE-01FEE6128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Decrement Operator (--)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2F7E4-3116-2C41-8130-010F6F846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operator is used to decrement the value of a </a:t>
            </a:r>
            <a:r>
              <a:rPr lang="en-US" dirty="0" err="1"/>
              <a:t>varIable</a:t>
            </a:r>
            <a:r>
              <a:rPr lang="en-US" dirty="0"/>
              <a:t> by 1.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79A0D-835D-731D-2A26-01D3D4E5E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3" y="3429000"/>
            <a:ext cx="9874926" cy="15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29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E177-F18B-4416-9159-666D75E0A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 Operator (-)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0593F-6B37-65F7-E49A-8F18707D0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operator is used to store some value into a variable. It is used in 3 ways</a:t>
            </a:r>
          </a:p>
          <a:p>
            <a:pPr algn="l"/>
            <a:r>
              <a:rPr lang="en-US" dirty="0"/>
              <a:t>It is used to store a value into a variable, for example int x = 5;</a:t>
            </a:r>
          </a:p>
          <a:p>
            <a:pPr algn="l"/>
            <a:r>
              <a:rPr lang="en-US" dirty="0"/>
              <a:t>It is used to store the value of an expression into a variable, for example</a:t>
            </a:r>
          </a:p>
          <a:p>
            <a:pPr algn="l"/>
            <a:endParaRPr lang="en-US" dirty="0"/>
          </a:p>
          <a:p>
            <a:r>
              <a:rPr lang="en-US" dirty="0"/>
              <a:t>It is used to store the value of an expression into a variable, for example:	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6FEBE-111B-C491-FDCC-88C6AB7F4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2" y="3937297"/>
            <a:ext cx="11389713" cy="4342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66F7E-1655-5B24-5673-E15CCB1CA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19" y="5580732"/>
            <a:ext cx="10222970" cy="60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92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50960-F8AE-420B-B793-4118F3547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Compact Notation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4C4FCD-DBBC-B94C-23DA-CC24FE8A5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3" y="1418049"/>
            <a:ext cx="11135619" cy="4431903"/>
          </a:xfrm>
        </p:spPr>
      </p:pic>
    </p:spTree>
    <p:extLst>
      <p:ext uri="{BB962C8B-B14F-4D97-AF65-F5344CB8AC3E}">
        <p14:creationId xmlns:p14="http://schemas.microsoft.com/office/powerpoint/2010/main" val="3207029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05B4-5F87-9A2D-6893-B13FFADAA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Relational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5D7D4-8CBB-88BA-30DD-CE25C9E58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operators are used for the purpose of comparing</a:t>
            </a:r>
          </a:p>
          <a:p>
            <a:r>
              <a:rPr lang="en-US" dirty="0"/>
              <a:t>o &gt; greater than operator</a:t>
            </a:r>
          </a:p>
          <a:p>
            <a:r>
              <a:rPr lang="en-US" dirty="0"/>
              <a:t>o &gt;= greater than or equal to</a:t>
            </a:r>
          </a:p>
          <a:p>
            <a:r>
              <a:rPr lang="en-US" dirty="0"/>
              <a:t>o &lt; less than operator</a:t>
            </a:r>
          </a:p>
          <a:p>
            <a:r>
              <a:rPr lang="en-US" dirty="0"/>
              <a:t>o &lt;= less than or equal to</a:t>
            </a:r>
          </a:p>
          <a:p>
            <a:r>
              <a:rPr lang="en-US" dirty="0"/>
              <a:t>o equal to operator</a:t>
            </a:r>
          </a:p>
          <a:p>
            <a:r>
              <a:rPr lang="en-US" dirty="0"/>
              <a:t>o .! = not equal to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2961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DD466-223D-20B6-883B-248FCCE1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1AE74-EE2A-8F29-9F8F-EBD6803A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 operators are used to construct compound conditions. A compound condition is a</a:t>
            </a:r>
          </a:p>
          <a:p>
            <a:r>
              <a:rPr lang="en-US" dirty="0"/>
              <a:t>combination of several simple conditions. Logical operators are of three types:</a:t>
            </a:r>
          </a:p>
          <a:p>
            <a:r>
              <a:rPr lang="en-US" dirty="0"/>
              <a:t>o &amp;&amp; and operator</a:t>
            </a:r>
          </a:p>
          <a:p>
            <a:r>
              <a:rPr lang="en-US" dirty="0"/>
              <a:t>o I </a:t>
            </a:r>
            <a:r>
              <a:rPr lang="en-US" dirty="0" err="1"/>
              <a:t>I</a:t>
            </a:r>
            <a:r>
              <a:rPr lang="en-US" dirty="0"/>
              <a:t> or operator</a:t>
            </a:r>
          </a:p>
          <a:p>
            <a:r>
              <a:rPr lang="en-US" dirty="0"/>
              <a:t>o not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773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A28AC-6FB7-0DAC-7600-B1D74BA7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the 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37486-8DF4-1AF3-4709-7142A8ABB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19" b="1" dirty="0"/>
              <a:t>Definition:</a:t>
            </a:r>
            <a:r>
              <a:rPr lang="en-US" sz="2419" dirty="0"/>
              <a:t> A global network of all computers on Earth.</a:t>
            </a:r>
          </a:p>
          <a:p>
            <a:r>
              <a:rPr lang="en-US" sz="2419" dirty="0"/>
              <a:t>Sometimes called a "network of all networks."</a:t>
            </a:r>
          </a:p>
          <a:p>
            <a:r>
              <a:rPr lang="en-US" sz="2419" b="1" dirty="0"/>
              <a:t>Origin:</a:t>
            </a:r>
            <a:r>
              <a:rPr lang="en-US" sz="2419" dirty="0"/>
              <a:t> Started in 1969 as ARPANET, a US military defense network with 4 connected computers.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6DE32-3883-D552-7631-F0D477A59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30" y="3739690"/>
            <a:ext cx="4056225" cy="243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49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DE6BC-FE4E-5DE1-F409-9A58C396A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Boolean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4C2F0-B4DD-2B22-A187-63E71AD7C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operators act on </a:t>
            </a:r>
            <a:r>
              <a:rPr lang="en-US" dirty="0" err="1"/>
              <a:t>boolean</a:t>
            </a:r>
            <a:r>
              <a:rPr lang="en-US" dirty="0"/>
              <a:t> variables and produce </a:t>
            </a:r>
            <a:r>
              <a:rPr lang="en-US" dirty="0" err="1"/>
              <a:t>boolean</a:t>
            </a:r>
            <a:r>
              <a:rPr lang="en-US" dirty="0"/>
              <a:t> type result. The following 3 type</a:t>
            </a:r>
          </a:p>
          <a:p>
            <a:r>
              <a:rPr lang="en-US" dirty="0" err="1"/>
              <a:t>boolean</a:t>
            </a:r>
            <a:r>
              <a:rPr lang="en-US" dirty="0"/>
              <a:t> operators:</a:t>
            </a:r>
          </a:p>
          <a:p>
            <a:r>
              <a:rPr lang="en-US" dirty="0"/>
              <a:t>o &amp;</a:t>
            </a:r>
            <a:r>
              <a:rPr lang="en-US" dirty="0" err="1"/>
              <a:t>boolean</a:t>
            </a:r>
            <a:r>
              <a:rPr lang="en-US" dirty="0"/>
              <a:t> and operator</a:t>
            </a:r>
          </a:p>
          <a:p>
            <a:r>
              <a:rPr lang="en-US" dirty="0"/>
              <a:t>o </a:t>
            </a:r>
            <a:r>
              <a:rPr lang="en-US" dirty="0" err="1"/>
              <a:t>Iboolean</a:t>
            </a:r>
            <a:r>
              <a:rPr lang="en-US" dirty="0"/>
              <a:t> or operator</a:t>
            </a:r>
          </a:p>
          <a:p>
            <a:r>
              <a:rPr lang="en-US" dirty="0"/>
              <a:t>o ! </a:t>
            </a:r>
            <a:r>
              <a:rPr lang="en-US" dirty="0" err="1"/>
              <a:t>boolean</a:t>
            </a:r>
            <a:r>
              <a:rPr lang="en-US" dirty="0"/>
              <a:t> not operator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8783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BFCF-F855-14F6-4118-623DBEAE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30E8-BEBB-CE79-8B9F-651088C3B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7 types of bitwise operators. Read on to understand them. Let us now discuss them one by one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1021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8F1D-62C3-1397-6BDA-E06DF62D4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Bitwise Complement Operator ( ~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5B741-D681-FAA8-A8B2-ED41628C6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2"/>
            <a:ext cx="10971304" cy="1360643"/>
          </a:xfrm>
        </p:spPr>
        <p:txBody>
          <a:bodyPr>
            <a:normAutofit/>
          </a:bodyPr>
          <a:lstStyle/>
          <a:p>
            <a:r>
              <a:rPr lang="en-US" dirty="0"/>
              <a:t>This operator gives the complement form of a given number.</a:t>
            </a:r>
          </a:p>
          <a:p>
            <a:r>
              <a:rPr lang="en-US" dirty="0"/>
              <a:t>This operator symbol is ~, which is pronounced as tilde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31653-014F-45B9-96D7-B8AA6852D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00" y="3230844"/>
            <a:ext cx="9875769" cy="1144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6F112F-2778-7B83-5599-086FA77CA85A}"/>
              </a:ext>
            </a:extLst>
          </p:cNvPr>
          <p:cNvSpPr txBox="1"/>
          <p:nvPr/>
        </p:nvSpPr>
        <p:spPr>
          <a:xfrm>
            <a:off x="757502" y="5022876"/>
            <a:ext cx="10823554" cy="1097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By changing O's as l's and vice versa, we get 1111 0101. This is nothing but –</a:t>
            </a:r>
            <a:r>
              <a:rPr lang="en-US" sz="2177" dirty="0" err="1"/>
              <a:t>ll</a:t>
            </a:r>
            <a:r>
              <a:rPr lang="en-US" sz="2177" dirty="0"/>
              <a:t> (in decimal). </a:t>
            </a:r>
            <a:r>
              <a:rPr lang="en-US" sz="2177" dirty="0" err="1"/>
              <a:t>SO,~x</a:t>
            </a:r>
            <a:endParaRPr lang="en-US" sz="2177" dirty="0"/>
          </a:p>
          <a:p>
            <a:r>
              <a:rPr lang="en-US" sz="2177" dirty="0"/>
              <a:t>= -11.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2196197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AC81-BA68-7D77-B190-88F21D26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Bitwise and Operator ( &amp;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908C0-E349-86C0-FD1A-A82DA7E4C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4" y="1604402"/>
            <a:ext cx="10785846" cy="1088841"/>
          </a:xfrm>
        </p:spPr>
        <p:txBody>
          <a:bodyPr>
            <a:normAutofit fontScale="92500"/>
          </a:bodyPr>
          <a:lstStyle/>
          <a:p>
            <a:r>
              <a:rPr lang="en-US" dirty="0"/>
              <a:t>This operator performs and operation on the individual bits of the numbers</a:t>
            </a:r>
          </a:p>
          <a:p>
            <a:r>
              <a:rPr lang="en-US" dirty="0"/>
              <a:t>The symbol for this operator is &amp;, which is called ampersand.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9B3B3-43F3-072B-A2C4-C08B9DC9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874" y="2693243"/>
            <a:ext cx="3812759" cy="33330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4319D-A719-65F2-1636-357CA78EA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57" y="3039045"/>
            <a:ext cx="7525440" cy="7799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4DE1A9-BA40-0554-A2F8-4DC296AC5FB6}"/>
              </a:ext>
            </a:extLst>
          </p:cNvPr>
          <p:cNvSpPr txBox="1"/>
          <p:nvPr/>
        </p:nvSpPr>
        <p:spPr>
          <a:xfrm>
            <a:off x="609752" y="4141744"/>
            <a:ext cx="6098374" cy="1097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From the truth table, by multiplying the bits, we can get </a:t>
            </a:r>
            <a:r>
              <a:rPr lang="en-US" sz="2177" dirty="0" err="1"/>
              <a:t>X&amp;y</a:t>
            </a:r>
            <a:r>
              <a:rPr lang="en-US" sz="2177" dirty="0"/>
              <a:t> = 0000 1010. This is nothing but 10 O(in decimal)</a:t>
            </a:r>
          </a:p>
        </p:txBody>
      </p:sp>
    </p:spTree>
    <p:extLst>
      <p:ext uri="{BB962C8B-B14F-4D97-AF65-F5344CB8AC3E}">
        <p14:creationId xmlns:p14="http://schemas.microsoft.com/office/powerpoint/2010/main" val="3075585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2AF04-DAD9-72E0-92BC-6B215E482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Bitwise or Operator ( I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265B7-8139-6743-AAE5-131A31A7F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2"/>
            <a:ext cx="10971304" cy="1144632"/>
          </a:xfrm>
        </p:spPr>
        <p:txBody>
          <a:bodyPr>
            <a:normAutofit/>
          </a:bodyPr>
          <a:lstStyle/>
          <a:p>
            <a:r>
              <a:rPr lang="en-US" dirty="0"/>
              <a:t>This operator performs or operation on the bits of the number</a:t>
            </a:r>
          </a:p>
          <a:p>
            <a:r>
              <a:rPr lang="en-US" dirty="0"/>
              <a:t>The symbol is I, which is called pipe symbols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0CB9B-DE52-DCD8-E890-6EFD439F2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629" y="2749034"/>
            <a:ext cx="4672794" cy="3413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847D7-A354-5EE5-D16C-5318F3EF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80" y="3009238"/>
            <a:ext cx="6804567" cy="839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C50B66-E5C0-7410-ED02-AF7FCD8D32ED}"/>
              </a:ext>
            </a:extLst>
          </p:cNvPr>
          <p:cNvSpPr txBox="1"/>
          <p:nvPr/>
        </p:nvSpPr>
        <p:spPr>
          <a:xfrm>
            <a:off x="609752" y="4538075"/>
            <a:ext cx="6098374" cy="76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From the truth table, by adding the bits, we can get x </a:t>
            </a:r>
            <a:r>
              <a:rPr lang="en-US" sz="2177" dirty="0" err="1"/>
              <a:t>Iy</a:t>
            </a:r>
            <a:r>
              <a:rPr lang="en-US" sz="2177" dirty="0"/>
              <a:t> = 0000 1011. This is nothing but 11 (in decimal).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936824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18C4-22EB-5BA3-DCEE-774F0014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Bitwise </a:t>
            </a:r>
            <a:r>
              <a:rPr lang="en-IN" dirty="0" err="1"/>
              <a:t>xor</a:t>
            </a:r>
            <a:r>
              <a:rPr lang="en-IN" dirty="0"/>
              <a:t> Operator ( ^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A1312-784A-C78B-C8CA-B8BF67DDE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2" y="1418049"/>
            <a:ext cx="11186530" cy="1851513"/>
          </a:xfrm>
        </p:spPr>
        <p:txBody>
          <a:bodyPr>
            <a:normAutofit/>
          </a:bodyPr>
          <a:lstStyle/>
          <a:p>
            <a:r>
              <a:rPr lang="en-US" dirty="0"/>
              <a:t>This" operator performs exclusive or (</a:t>
            </a:r>
            <a:r>
              <a:rPr lang="en-US" dirty="0" err="1"/>
              <a:t>xor</a:t>
            </a:r>
            <a:r>
              <a:rPr lang="en-US" dirty="0"/>
              <a:t>) operation on the bits of the numbers.</a:t>
            </a:r>
          </a:p>
          <a:p>
            <a:r>
              <a:rPr lang="en-IN" dirty="0"/>
              <a:t>The symbol is ^,</a:t>
            </a:r>
            <a:r>
              <a:rPr lang="en-US" dirty="0"/>
              <a:t> which is called cap, carat, or circumflex symbol.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17D2F-14F7-E19F-658F-04F58FF55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38" y="3588440"/>
            <a:ext cx="3179684" cy="237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F48509-7F14-E95B-B973-71FF0DB98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1" y="3429000"/>
            <a:ext cx="7976318" cy="9227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BE30D6-6837-0D19-7FDC-42D60EE6A261}"/>
              </a:ext>
            </a:extLst>
          </p:cNvPr>
          <p:cNvSpPr txBox="1"/>
          <p:nvPr/>
        </p:nvSpPr>
        <p:spPr>
          <a:xfrm>
            <a:off x="886276" y="4777365"/>
            <a:ext cx="6098374" cy="1097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From the truth table, when odd number of 1's are there, we can get a 1 in the output. Thus, </a:t>
            </a:r>
            <a:r>
              <a:rPr lang="en-US" sz="2177" dirty="0" err="1"/>
              <a:t>x^y</a:t>
            </a:r>
            <a:r>
              <a:rPr lang="en-US" sz="2177" dirty="0"/>
              <a:t> =</a:t>
            </a:r>
          </a:p>
          <a:p>
            <a:r>
              <a:rPr lang="en-US" sz="2177" dirty="0"/>
              <a:t>00000001 is nothing but 1 (in decimal).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1125123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69D6-F277-66DE-34E0-BA48BFC5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Bitwise Left Shift Operator (&lt;)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4B58C-7740-74DF-3DB0-8E3BAD5BA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2" y="1604402"/>
            <a:ext cx="11268812" cy="1910722"/>
          </a:xfrm>
        </p:spPr>
        <p:txBody>
          <a:bodyPr>
            <a:normAutofit fontScale="92500"/>
          </a:bodyPr>
          <a:lstStyle/>
          <a:p>
            <a:pPr marL="552938" indent="-552938"/>
            <a:r>
              <a:rPr lang="en-US" dirty="0"/>
              <a:t>This operator shifts the bits of the number towards left a specified number of positions. </a:t>
            </a:r>
          </a:p>
          <a:p>
            <a:pPr marL="552938" indent="-552938"/>
            <a:r>
              <a:rPr lang="en-US" dirty="0"/>
              <a:t>The symbol for this operator is «, read as double less than.</a:t>
            </a:r>
          </a:p>
          <a:p>
            <a:pPr marL="552938" indent="-552938"/>
            <a:r>
              <a:rPr lang="en-US" dirty="0"/>
              <a:t> If we write </a:t>
            </a:r>
            <a:r>
              <a:rPr lang="en-US" dirty="0" err="1"/>
              <a:t>x«n</a:t>
            </a:r>
            <a:r>
              <a:rPr lang="en-US" dirty="0"/>
              <a:t>, the meaning is to shift the bits </a:t>
            </a:r>
            <a:r>
              <a:rPr lang="en-US" dirty="0" err="1"/>
              <a:t>ofx</a:t>
            </a:r>
            <a:r>
              <a:rPr lang="en-US" dirty="0"/>
              <a:t> towards left n positions.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BAB43-4D66-514C-98CA-A1B29403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06" y="3313793"/>
            <a:ext cx="8017303" cy="38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97E451-477B-EA77-68AE-4ACE2504E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477" y="4376599"/>
            <a:ext cx="4313311" cy="1695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305143-2240-BB0C-3A53-A559A343AC62}"/>
              </a:ext>
            </a:extLst>
          </p:cNvPr>
          <p:cNvSpPr txBox="1"/>
          <p:nvPr/>
        </p:nvSpPr>
        <p:spPr>
          <a:xfrm>
            <a:off x="988906" y="4376599"/>
            <a:ext cx="6098374" cy="143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Shifting the value of x towards left 2 positions will make the leftmost 2 bits to be lost. The value of x</a:t>
            </a:r>
          </a:p>
          <a:p>
            <a:r>
              <a:rPr lang="en-US" sz="2177" dirty="0"/>
              <a:t>is 10 = 0000 1010. Now x«2 will be 0010 1000 = 40 (in decimal)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23943612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35343-FE0B-2C28-32E7-AAD2D621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Bitwise Right Shift Operator (»)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5E1E6-9ACF-1FD0-A204-42BF82770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2"/>
            <a:ext cx="10971304" cy="20818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operator shifts the bits of the number towards right a specified number of positions.</a:t>
            </a:r>
          </a:p>
          <a:p>
            <a:r>
              <a:rPr lang="en-US" dirty="0"/>
              <a:t> The symbol for this operator is », read as double greater than. </a:t>
            </a:r>
          </a:p>
          <a:p>
            <a:r>
              <a:rPr lang="en-US" dirty="0"/>
              <a:t>If we write </a:t>
            </a:r>
            <a:r>
              <a:rPr lang="en-US" dirty="0" err="1"/>
              <a:t>x»n</a:t>
            </a:r>
            <a:r>
              <a:rPr lang="en-US" dirty="0"/>
              <a:t>, the meaning is to shift the bits of x towards right n positions.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4D0E3-B633-CE81-6951-BAA7809201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639" y="4148798"/>
            <a:ext cx="4597722" cy="1736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796603-51B9-8CBA-64A3-0FB0D4FA1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3" y="3863198"/>
            <a:ext cx="3474612" cy="267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1CA79F-ABE0-1610-E525-BEAE857EB09F}"/>
              </a:ext>
            </a:extLst>
          </p:cNvPr>
          <p:cNvSpPr txBox="1"/>
          <p:nvPr/>
        </p:nvSpPr>
        <p:spPr>
          <a:xfrm>
            <a:off x="901748" y="4527754"/>
            <a:ext cx="6098374" cy="143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Shifting the value of x towards right 2 positions will make the rightmost 2 bits to be lost. x value is</a:t>
            </a:r>
          </a:p>
          <a:p>
            <a:r>
              <a:rPr lang="en-US" sz="2177" dirty="0"/>
              <a:t>10 = 0000 1010. Now x»2 will be: 0000 0010 = 2 (in decimal) 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29262126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1A19-316F-8F0D-3037-574BF4BF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48" y="449718"/>
            <a:ext cx="10971304" cy="1144631"/>
          </a:xfrm>
        </p:spPr>
        <p:txBody>
          <a:bodyPr/>
          <a:lstStyle/>
          <a:p>
            <a:r>
              <a:rPr lang="en-US" dirty="0"/>
              <a:t>Bitwise Zero Fill Right Shift Operator (&gt;&gt;&gt;)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319F1-A7DE-00F7-47F3-B7CD7CF16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080" y="2181384"/>
            <a:ext cx="10971304" cy="3976815"/>
          </a:xfrm>
        </p:spPr>
        <p:txBody>
          <a:bodyPr>
            <a:normAutofit/>
          </a:bodyPr>
          <a:lstStyle/>
          <a:p>
            <a:r>
              <a:rPr lang="en-US" dirty="0"/>
              <a:t>This operator also shifts the bits of the number towards right a specified number of positions. </a:t>
            </a:r>
          </a:p>
          <a:p>
            <a:r>
              <a:rPr lang="en-US" dirty="0" err="1"/>
              <a:t>But,it</a:t>
            </a:r>
            <a:r>
              <a:rPr lang="en-US" dirty="0"/>
              <a:t> stores 0 in the sign bit.</a:t>
            </a:r>
          </a:p>
          <a:p>
            <a:r>
              <a:rPr lang="en-US" dirty="0"/>
              <a:t>If we apply&gt;&gt;&gt; on a positive number; it gives same output as that of ».</a:t>
            </a:r>
          </a:p>
          <a:p>
            <a:r>
              <a:rPr lang="en-US" dirty="0"/>
              <a:t> But in case of negative numbers, the output will be</a:t>
            </a:r>
          </a:p>
          <a:p>
            <a:r>
              <a:rPr lang="en-US" dirty="0"/>
              <a:t>positive, since the sign bit is replaced by a O.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8163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C865-76EC-89F6-EE6D-717DC7568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difference between »and &gt;&gt;&gt; 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854B6-097A-186A-F868-DB4ED9E71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bitwise right shift operator (») and bitwise zero fill right shift operator (&gt;&gt;&gt;) used to shift the bits towards right. </a:t>
            </a:r>
          </a:p>
          <a:p>
            <a:r>
              <a:rPr lang="en-US" dirty="0"/>
              <a:t>The difference is that &gt;&gt; will protect the sign bit whereas the &gt;&gt;&gt; opera(or will not protect the sign bit. It always fills 0 in the sign bit.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246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02A32-FCA4-0F87-CD41-22014DEE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Dependency Problems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D85539-7494-9B0B-812A-F447B5CE9B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17426" y="1817908"/>
            <a:ext cx="10611606" cy="1786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C/C++ programs are </a:t>
            </a:r>
            <a:r>
              <a:rPr lang="en-US" altLang="en-US" sz="2177" b="1" dirty="0">
                <a:latin typeface="Arial" panose="020B0604020202020204" pitchFamily="34" charset="0"/>
              </a:rPr>
              <a:t>system dependent</a:t>
            </a:r>
            <a:r>
              <a:rPr lang="en-US" altLang="en-US" sz="2177" dirty="0">
                <a:latin typeface="Arial" panose="020B0604020202020204" pitchFamily="34" charset="0"/>
              </a:rPr>
              <a:t>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An executable (.exe) file created for one processor/OS cannot run on a different one.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Problem:</a:t>
            </a:r>
            <a:r>
              <a:rPr lang="en-US" altLang="en-US" sz="2177" dirty="0">
                <a:latin typeface="Arial" panose="020B0604020202020204" pitchFamily="34" charset="0"/>
              </a:rPr>
              <a:t> The Internet is a heterogeneous network with different processors and operating systems. C/C++ is not suitable for Internet software.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E78AC-1C74-7765-2F8A-44F231D41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24" y="4004572"/>
            <a:ext cx="6759646" cy="178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404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75D3-B72B-79D9-B0E5-99F06778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77" dirty="0"/>
              <a:t>Program 1: Let us now write a program to observe the effects of various bitwise operators.</a:t>
            </a:r>
            <a:endParaRPr lang="en-IN" sz="2177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DFC083-A2EF-7BFB-4FD3-FD1C0EB2B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98" y="1331646"/>
            <a:ext cx="7136673" cy="5252936"/>
          </a:xfrm>
        </p:spPr>
      </p:pic>
    </p:spTree>
    <p:extLst>
      <p:ext uri="{BB962C8B-B14F-4D97-AF65-F5344CB8AC3E}">
        <p14:creationId xmlns:p14="http://schemas.microsoft.com/office/powerpoint/2010/main" val="1910187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91D1-F3BF-48A9-AE68-7A25F533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Ternary Operator or Conditional Operator (? : 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A3B93-C7A3-8EE2-440D-D4CE4A56E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48" y="1923275"/>
            <a:ext cx="10971304" cy="3011451"/>
          </a:xfrm>
        </p:spPr>
        <p:txBody>
          <a:bodyPr>
            <a:normAutofit/>
          </a:bodyPr>
          <a:lstStyle/>
          <a:p>
            <a:r>
              <a:rPr lang="en-US" dirty="0"/>
              <a:t>This operator is called ternary because it acts on 3 variables. The other name for this operator is</a:t>
            </a:r>
          </a:p>
          <a:p>
            <a:r>
              <a:rPr lang="en-US" dirty="0"/>
              <a:t>conditional operator, since it represents a conditional statement. </a:t>
            </a:r>
          </a:p>
          <a:p>
            <a:r>
              <a:rPr lang="en-US" dirty="0"/>
              <a:t>Two symbols are used for this operator ? and: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71934-B1F4-55F4-24BA-1933865A2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48" y="4934726"/>
            <a:ext cx="5438853" cy="68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19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4AE42-9342-0FC4-2F98-674D6A64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Member Operator ( .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B9867-496C-AA55-BD04-98BA61474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2938" indent="-552938"/>
            <a:r>
              <a:rPr lang="en-US" dirty="0"/>
              <a:t>Member operator is also called dot operator since its symbol is a . (dot or period). This operator tells about member of a package or a class. It is used in three ways:</a:t>
            </a:r>
          </a:p>
          <a:p>
            <a:pPr marL="552938" indent="-552938"/>
            <a:r>
              <a:rPr lang="en-US" dirty="0"/>
              <a:t>We can use. operator to refer-to the class of a package</a:t>
            </a:r>
          </a:p>
          <a:p>
            <a:r>
              <a:rPr lang="en-US" dirty="0"/>
              <a:t>		</a:t>
            </a:r>
            <a:r>
              <a:rPr lang="en-US" dirty="0" err="1"/>
              <a:t>packagename.classname</a:t>
            </a:r>
            <a:r>
              <a:rPr lang="en-US" dirty="0"/>
              <a:t>;</a:t>
            </a:r>
          </a:p>
          <a:p>
            <a:pPr marL="552938" indent="-552938"/>
            <a:r>
              <a:rPr lang="en-US" dirty="0"/>
              <a:t>To refer to the variables of a class, we can use this operator</a:t>
            </a:r>
          </a:p>
          <a:p>
            <a:r>
              <a:rPr lang="en-US" dirty="0"/>
              <a:t>		</a:t>
            </a:r>
            <a:r>
              <a:rPr lang="en-US" dirty="0" err="1"/>
              <a:t>classname.variablename</a:t>
            </a:r>
            <a:r>
              <a:rPr lang="en-US" dirty="0"/>
              <a:t>;</a:t>
            </a:r>
          </a:p>
          <a:p>
            <a:r>
              <a:rPr lang="en-US" dirty="0"/>
              <a:t> To refer the method of a class , we can use this operator</a:t>
            </a:r>
          </a:p>
          <a:p>
            <a:r>
              <a:rPr lang="en-US" dirty="0"/>
              <a:t>		</a:t>
            </a:r>
            <a:r>
              <a:rPr lang="en-US" dirty="0" err="1"/>
              <a:t>classname.methodname</a:t>
            </a:r>
            <a:endParaRPr lang="en-US" dirty="0"/>
          </a:p>
          <a:p>
            <a:pPr marL="552938" indent="-552938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410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C3C6-E8B2-8EBA-92D7-C69F9742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Instanceof</a:t>
            </a:r>
            <a:r>
              <a:rPr lang="en-IN" dirty="0"/>
              <a:t>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8DD56-022E-3C32-32F9-B00A95561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operator is used to test if an object belongs to a class or not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C3778-E5E4-B7AB-68EE-A4909A330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613" y="3225845"/>
            <a:ext cx="8858679" cy="202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2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5134-FB63-9AFF-79D4-1DF81061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New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7FC85-BEA0-99D9-47C9-6A3397F2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operator is often used to create objects to classes. We know that objects are created on heap memory by JVM, dynamically (at runtime).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F5234-38E7-52FF-4D66-98D0119FE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19" y="3826666"/>
            <a:ext cx="8143842" cy="5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93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536A9-8A6A-BB3C-74E0-28D3839E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Cast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6CF46-E890-E0A6-C489-EB690A9D4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2" y="1604402"/>
            <a:ext cx="11218583" cy="1824599"/>
          </a:xfrm>
        </p:spPr>
        <p:txBody>
          <a:bodyPr/>
          <a:lstStyle/>
          <a:p>
            <a:r>
              <a:rPr lang="en-US" dirty="0"/>
              <a:t>Cast operator is used to convert one datatype into another datatype. This operator can be used by writing datatype inside simple braces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65D9F-A338-BA24-26FB-CB9ACAE11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4" y="3615352"/>
            <a:ext cx="9611224" cy="546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0F2E3A-5878-F0B3-22C8-3534E8DED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53" y="4820670"/>
            <a:ext cx="10368291" cy="5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857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BCA2-FCA7-6BB4-10D2-6C0ABC58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Priority of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7C847-6B0A-EE99-05C3-722B491D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2"/>
            <a:ext cx="11250638" cy="992016"/>
          </a:xfrm>
        </p:spPr>
        <p:txBody>
          <a:bodyPr>
            <a:normAutofit/>
          </a:bodyPr>
          <a:lstStyle/>
          <a:p>
            <a:r>
              <a:rPr lang="en-US" dirty="0"/>
              <a:t>When several operators are used in a statement, it is important to know which operator will execute first and which will come next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A1A9B-C927-2E73-4AB9-EBA8B209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03" y="2782772"/>
            <a:ext cx="5228314" cy="260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615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67FA-2527-B340-041C-E7A640BF92C7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6: Control statement in java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7D081F95-12E6-CA83-94B6-224C518B6BA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5478-47A6-7972-F4E4-FAFC92BF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4338B-946E-EA62-DDCD-0FD90234A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statement is the smallest unit that is complete instruction in itself.</a:t>
            </a:r>
          </a:p>
          <a:p>
            <a:r>
              <a:rPr lang="en-US" dirty="0"/>
              <a:t> Statements in Java generally contain </a:t>
            </a:r>
            <a:r>
              <a:rPr lang="en-US" dirty="0" err="1"/>
              <a:t>expressins</a:t>
            </a:r>
            <a:r>
              <a:rPr lang="en-US" dirty="0"/>
              <a:t> and end with a semi-colon</a:t>
            </a:r>
          </a:p>
          <a:p>
            <a:r>
              <a:rPr lang="en-US" dirty="0"/>
              <a:t>o </a:t>
            </a:r>
            <a:r>
              <a:rPr lang="en-US" b="1" dirty="0"/>
              <a:t>Sequential statements: </a:t>
            </a:r>
            <a:r>
              <a:rPr lang="en-US" dirty="0"/>
              <a:t>These are the statements which are executed 'one by one. </a:t>
            </a:r>
          </a:p>
          <a:p>
            <a:r>
              <a:rPr lang="en-US" dirty="0"/>
              <a:t>o </a:t>
            </a:r>
            <a:r>
              <a:rPr lang="en-US" b="1" dirty="0"/>
              <a:t>Control statements: </a:t>
            </a:r>
            <a:r>
              <a:rPr lang="en-US" dirty="0"/>
              <a:t>These are the statements that are executed randomly and repeatedly.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35254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4826-DCA2-DB7F-09F7-1CA8EC97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control statements?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DC8B4-E503-1200-9A33-3DFC3C8DE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4" y="1604402"/>
            <a:ext cx="10753791" cy="1144631"/>
          </a:xfrm>
        </p:spPr>
        <p:txBody>
          <a:bodyPr>
            <a:normAutofit fontScale="92500" lnSpcReduction="20000"/>
          </a:bodyPr>
          <a:lstStyle/>
          <a:p>
            <a:pPr marL="552938" indent="-552938"/>
            <a:r>
              <a:rPr lang="en-US" dirty="0"/>
              <a:t>Control statements are the statements which alter the flow of execution and provide better control to the programmer on the flow of execution.</a:t>
            </a:r>
          </a:p>
          <a:p>
            <a:pPr marL="552938" indent="-552938"/>
            <a:r>
              <a:rPr lang="en-US" dirty="0"/>
              <a:t> They are useful to write better and complex programs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FECE06-DF23-9BA5-6633-6A32DB2FE16B}"/>
              </a:ext>
            </a:extLst>
          </p:cNvPr>
          <p:cNvSpPr txBox="1"/>
          <p:nvPr/>
        </p:nvSpPr>
        <p:spPr>
          <a:xfrm>
            <a:off x="1366539" y="2935387"/>
            <a:ext cx="8955234" cy="3107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The following control statements are available  In Java:</a:t>
            </a:r>
          </a:p>
          <a:p>
            <a:r>
              <a:rPr lang="en-US" sz="2177" dirty="0"/>
              <a:t>o if ...else statement</a:t>
            </a:r>
          </a:p>
          <a:p>
            <a:r>
              <a:rPr lang="en-US" sz="2177" dirty="0"/>
              <a:t>o do...while loop</a:t>
            </a:r>
          </a:p>
          <a:p>
            <a:r>
              <a:rPr lang="en-US" sz="2177" dirty="0"/>
              <a:t>o while loop</a:t>
            </a:r>
          </a:p>
          <a:p>
            <a:r>
              <a:rPr lang="en-US" sz="2177" dirty="0"/>
              <a:t>0- for loop</a:t>
            </a:r>
          </a:p>
          <a:p>
            <a:r>
              <a:rPr lang="en-US" sz="2177" dirty="0"/>
              <a:t>o for-each loop</a:t>
            </a:r>
          </a:p>
          <a:p>
            <a:r>
              <a:rPr lang="en-US" sz="2177" dirty="0"/>
              <a:t>o switch statement</a:t>
            </a:r>
          </a:p>
          <a:p>
            <a:r>
              <a:rPr lang="en-US" sz="2177" dirty="0"/>
              <a:t>o break statement</a:t>
            </a:r>
          </a:p>
          <a:p>
            <a:r>
              <a:rPr lang="en-US" sz="2177" dirty="0"/>
              <a:t>o continue statement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172975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661DF-9FC7-D30B-FD87-9BDD4509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Solves the Problem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FFBCEE-4824-289B-2CC4-1ED03CFB85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25953" y="1869994"/>
            <a:ext cx="10855103" cy="1786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java is a </a:t>
            </a:r>
            <a:r>
              <a:rPr lang="en-US" altLang="en-US" sz="2177" b="1" dirty="0">
                <a:latin typeface="Arial" panose="020B0604020202020204" pitchFamily="34" charset="0"/>
              </a:rPr>
              <a:t>system independent</a:t>
            </a:r>
            <a:r>
              <a:rPr lang="en-US" altLang="en-US" sz="2177" dirty="0">
                <a:latin typeface="Arial" panose="020B0604020202020204" pitchFamily="34" charset="0"/>
              </a:rPr>
              <a:t> language.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dirty="0">
                <a:latin typeface="Arial" panose="020B0604020202020204" pitchFamily="34" charset="0"/>
              </a:rPr>
              <a:t>Java source code (.java) is compiled into </a:t>
            </a:r>
            <a:r>
              <a:rPr lang="en-US" altLang="en-US" sz="2177" b="1" dirty="0">
                <a:latin typeface="Arial" panose="020B0604020202020204" pitchFamily="34" charset="0"/>
              </a:rPr>
              <a:t>byte code</a:t>
            </a:r>
            <a:r>
              <a:rPr lang="en-US" altLang="en-US" sz="2177" dirty="0">
                <a:latin typeface="Arial" panose="020B0604020202020204" pitchFamily="34" charset="0"/>
              </a:rPr>
              <a:t> (.class).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Byte code</a:t>
            </a:r>
            <a:r>
              <a:rPr lang="en-US" altLang="en-US" sz="2177" dirty="0">
                <a:latin typeface="Arial" panose="020B0604020202020204" pitchFamily="34" charset="0"/>
              </a:rPr>
              <a:t> is a fixed set of instructions, system independent.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177" b="1" dirty="0">
                <a:latin typeface="Arial" panose="020B0604020202020204" pitchFamily="34" charset="0"/>
              </a:rPr>
              <a:t>JVM (Java Virtual Machine):</a:t>
            </a:r>
            <a:r>
              <a:rPr lang="en-US" altLang="en-US" sz="2177" dirty="0">
                <a:latin typeface="Arial" panose="020B0604020202020204" pitchFamily="34" charset="0"/>
              </a:rPr>
              <a:t> A program that converts byte code into machine code specific to the computer's processor and OS.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EBD0D-74A2-611B-54F3-B5F331557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044" y="4108749"/>
            <a:ext cx="7472707" cy="209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8035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327AE-AC68-9D3B-D9CD-C182D9A1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if...else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5F623-4491-9731-7D87-33989D9A4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1"/>
            <a:ext cx="10971304" cy="1144631"/>
          </a:xfrm>
        </p:spPr>
        <p:txBody>
          <a:bodyPr>
            <a:normAutofit/>
          </a:bodyPr>
          <a:lstStyle/>
          <a:p>
            <a:r>
              <a:rPr lang="en-US" dirty="0"/>
              <a:t>This statement is used to perform a task depending on whether a given condition is true or false.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631AC1-C217-F15B-ED24-41E505040A7D}"/>
              </a:ext>
            </a:extLst>
          </p:cNvPr>
          <p:cNvSpPr txBox="1"/>
          <p:nvPr/>
        </p:nvSpPr>
        <p:spPr>
          <a:xfrm>
            <a:off x="2103793" y="3754563"/>
            <a:ext cx="6098374" cy="1767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if (condition) {</a:t>
            </a:r>
          </a:p>
          <a:p>
            <a:r>
              <a:rPr lang="en-US" sz="2177" dirty="0"/>
              <a:t>    // statements1 (executed if condition is true)</a:t>
            </a:r>
          </a:p>
          <a:p>
            <a:r>
              <a:rPr lang="en-US" sz="2177" dirty="0"/>
              <a:t>} else {</a:t>
            </a:r>
          </a:p>
          <a:p>
            <a:r>
              <a:rPr lang="en-US" sz="2177" dirty="0"/>
              <a:t>    // statements2 (executed if condition is false)</a:t>
            </a:r>
          </a:p>
          <a:p>
            <a:r>
              <a:rPr lang="en-US" sz="2177" dirty="0"/>
              <a:t>}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3137759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563D-A2B0-AEA2-4187-2F1D70BB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IN" dirty="0"/>
              <a:t>o...while Loop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390A6-7FBB-32DB-677C-6CE257858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1"/>
            <a:ext cx="10971304" cy="2530634"/>
          </a:xfrm>
        </p:spPr>
        <p:txBody>
          <a:bodyPr>
            <a:normAutofit/>
          </a:bodyPr>
          <a:lstStyle/>
          <a:p>
            <a:r>
              <a:rPr lang="en-US" dirty="0"/>
              <a:t>This loop is used when there is a need to repeatedly execute a group of statements as long as condition is true.</a:t>
            </a:r>
          </a:p>
          <a:p>
            <a:r>
              <a:rPr lang="en-US" dirty="0"/>
              <a:t> If the condition is false, the repetition will be stopped and the flow of execution comes out of do...while loop.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7E72FF-2558-A685-6AF6-79D654830812}"/>
              </a:ext>
            </a:extLst>
          </p:cNvPr>
          <p:cNvSpPr txBox="1"/>
          <p:nvPr/>
        </p:nvSpPr>
        <p:spPr>
          <a:xfrm>
            <a:off x="1943520" y="4321388"/>
            <a:ext cx="6098374" cy="143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77" dirty="0"/>
              <a:t>syntax</a:t>
            </a:r>
          </a:p>
          <a:p>
            <a:r>
              <a:rPr lang="en-IN" sz="2177" dirty="0"/>
              <a:t>do {</a:t>
            </a:r>
          </a:p>
          <a:p>
            <a:r>
              <a:rPr lang="en-IN" sz="2177" dirty="0"/>
              <a:t>    // statements</a:t>
            </a:r>
          </a:p>
          <a:p>
            <a:r>
              <a:rPr lang="en-IN" sz="2177" dirty="0"/>
              <a:t>} while (condition);</a:t>
            </a:r>
          </a:p>
        </p:txBody>
      </p:sp>
    </p:spTree>
    <p:extLst>
      <p:ext uri="{BB962C8B-B14F-4D97-AF65-F5344CB8AC3E}">
        <p14:creationId xmlns:p14="http://schemas.microsoft.com/office/powerpoint/2010/main" val="574486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896E2-4D44-F3EE-91D5-52E4C938B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2C97C-F9D4-09F1-44E7-A3A3FCA81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2"/>
            <a:ext cx="10849956" cy="2162006"/>
          </a:xfrm>
        </p:spPr>
        <p:txBody>
          <a:bodyPr>
            <a:normAutofit/>
          </a:bodyPr>
          <a:lstStyle/>
          <a:p>
            <a:r>
              <a:rPr lang="en-US" dirty="0"/>
              <a:t>The functioning of this loop is also similar to </a:t>
            </a:r>
            <a:r>
              <a:rPr lang="en-US" dirty="0" err="1"/>
              <a:t>do..while</a:t>
            </a:r>
            <a:r>
              <a:rPr lang="en-US" dirty="0"/>
              <a:t> loop. This loop repeats a group of</a:t>
            </a:r>
          </a:p>
          <a:p>
            <a:r>
              <a:rPr lang="en-US" dirty="0"/>
              <a:t>statements as long as a condition is true" Once the condition is false, the loop is terminated.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5CD53-D074-7FE7-D7D7-00E1166D6F19}"/>
              </a:ext>
            </a:extLst>
          </p:cNvPr>
          <p:cNvSpPr txBox="1"/>
          <p:nvPr/>
        </p:nvSpPr>
        <p:spPr>
          <a:xfrm>
            <a:off x="2023655" y="4136918"/>
            <a:ext cx="6098374" cy="143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77" dirty="0"/>
              <a:t>Syntax: </a:t>
            </a:r>
          </a:p>
          <a:p>
            <a:r>
              <a:rPr lang="en-IN" sz="2177" dirty="0"/>
              <a:t>while (condition) {</a:t>
            </a:r>
          </a:p>
          <a:p>
            <a:r>
              <a:rPr lang="en-IN" sz="2177" dirty="0"/>
              <a:t>    // statements</a:t>
            </a:r>
          </a:p>
          <a:p>
            <a:r>
              <a:rPr lang="en-IN" sz="2177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90399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306D3-985F-7993-A39C-60F69053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8792B-55FB-8E10-6CDC-84ABAF116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2"/>
            <a:ext cx="10971304" cy="1985706"/>
          </a:xfrm>
        </p:spPr>
        <p:txBody>
          <a:bodyPr>
            <a:normAutofit/>
          </a:bodyPr>
          <a:lstStyle/>
          <a:p>
            <a:r>
              <a:rPr lang="en-US" dirty="0"/>
              <a:t>The for loop is also same as do...while or while loop, but it is more compact syntactically.</a:t>
            </a:r>
          </a:p>
          <a:p>
            <a:r>
              <a:rPr lang="en-US" dirty="0"/>
              <a:t>The for loop executes a group of statements as long as  a condition is true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A0AC1-7123-8B0E-5102-90222889C4C3}"/>
              </a:ext>
            </a:extLst>
          </p:cNvPr>
          <p:cNvSpPr txBox="1"/>
          <p:nvPr/>
        </p:nvSpPr>
        <p:spPr>
          <a:xfrm>
            <a:off x="609752" y="3961349"/>
            <a:ext cx="6098374" cy="143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77" dirty="0"/>
              <a:t>Syntax:</a:t>
            </a:r>
          </a:p>
          <a:p>
            <a:r>
              <a:rPr lang="en-IN" sz="2177" dirty="0"/>
              <a:t>for (initialization; condition; modification) {</a:t>
            </a:r>
          </a:p>
          <a:p>
            <a:r>
              <a:rPr lang="en-IN" sz="2177" dirty="0"/>
              <a:t>    // statements</a:t>
            </a:r>
          </a:p>
          <a:p>
            <a:r>
              <a:rPr lang="en-IN" sz="2177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AC31E-9A1F-16F6-D611-C6496D6A5655}"/>
              </a:ext>
            </a:extLst>
          </p:cNvPr>
          <p:cNvSpPr txBox="1"/>
          <p:nvPr/>
        </p:nvSpPr>
        <p:spPr>
          <a:xfrm>
            <a:off x="5822118" y="3776460"/>
            <a:ext cx="6098374" cy="2437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expression1 (initialization) is executed only once.</a:t>
            </a:r>
          </a:p>
          <a:p>
            <a:endParaRPr lang="en-US" sz="2177" dirty="0"/>
          </a:p>
          <a:p>
            <a:r>
              <a:rPr lang="en-US" sz="2177" dirty="0"/>
              <a:t>expression2 (condition) is evaluated before each iteration.</a:t>
            </a:r>
          </a:p>
          <a:p>
            <a:endParaRPr lang="en-US" sz="2177" dirty="0"/>
          </a:p>
          <a:p>
            <a:r>
              <a:rPr lang="en-US" sz="2177" dirty="0"/>
              <a:t>expression3 (modification) is executed after each iteration.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14358862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96BD-A05B-7353-785B-8BE0A194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CE09B-726C-9BE1-83FD-FCC0F2DAE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2"/>
            <a:ext cx="10971304" cy="1520916"/>
          </a:xfrm>
        </p:spPr>
        <p:txBody>
          <a:bodyPr/>
          <a:lstStyle/>
          <a:p>
            <a:r>
              <a:rPr lang="en-US" dirty="0"/>
              <a:t>We can write a for loop within another for loop.' Such loops are called nested loops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9DB15-6841-472E-9158-600B69400FFE}"/>
              </a:ext>
            </a:extLst>
          </p:cNvPr>
          <p:cNvSpPr txBox="1"/>
          <p:nvPr/>
        </p:nvSpPr>
        <p:spPr>
          <a:xfrm>
            <a:off x="1254348" y="3732684"/>
            <a:ext cx="6098374" cy="210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77" dirty="0"/>
              <a:t>for (int </a:t>
            </a:r>
            <a:r>
              <a:rPr lang="en-IN" sz="2177" dirty="0" err="1"/>
              <a:t>i</a:t>
            </a:r>
            <a:r>
              <a:rPr lang="en-IN" sz="2177" dirty="0"/>
              <a:t> = 1; </a:t>
            </a:r>
            <a:r>
              <a:rPr lang="en-IN" sz="2177" dirty="0" err="1"/>
              <a:t>i</a:t>
            </a:r>
            <a:r>
              <a:rPr lang="en-IN" sz="2177" dirty="0"/>
              <a:t> &lt;= 3; </a:t>
            </a:r>
            <a:r>
              <a:rPr lang="en-IN" sz="2177" dirty="0" err="1"/>
              <a:t>i</a:t>
            </a:r>
            <a:r>
              <a:rPr lang="en-IN" sz="2177" dirty="0"/>
              <a:t>++) { // Outer loop</a:t>
            </a:r>
          </a:p>
          <a:p>
            <a:r>
              <a:rPr lang="en-IN" sz="2177" dirty="0"/>
              <a:t>    // statements1</a:t>
            </a:r>
          </a:p>
          <a:p>
            <a:r>
              <a:rPr lang="en-IN" sz="2177" dirty="0"/>
              <a:t>    for (int j = 1; j &lt;= 4; </a:t>
            </a:r>
            <a:r>
              <a:rPr lang="en-IN" sz="2177" dirty="0" err="1"/>
              <a:t>j++</a:t>
            </a:r>
            <a:r>
              <a:rPr lang="en-IN" sz="2177" dirty="0"/>
              <a:t>) { // Inner loop</a:t>
            </a:r>
          </a:p>
          <a:p>
            <a:r>
              <a:rPr lang="en-IN" sz="2177" dirty="0"/>
              <a:t>        // statements2</a:t>
            </a:r>
          </a:p>
          <a:p>
            <a:r>
              <a:rPr lang="en-IN" sz="2177" dirty="0"/>
              <a:t>    }</a:t>
            </a:r>
          </a:p>
          <a:p>
            <a:r>
              <a:rPr lang="en-IN" sz="2177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31758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C48E5-65E8-EF5A-D69E-B616E8F7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for-each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9A0F7-7A5F-852F-BCD3-DAAC44219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2"/>
            <a:ext cx="10971304" cy="1953652"/>
          </a:xfrm>
        </p:spPr>
        <p:txBody>
          <a:bodyPr>
            <a:normAutofit/>
          </a:bodyPr>
          <a:lstStyle/>
          <a:p>
            <a:r>
              <a:rPr lang="en-US" dirty="0"/>
              <a:t>This loop is specifically designed to handle the elements of a collection. </a:t>
            </a:r>
          </a:p>
          <a:p>
            <a:r>
              <a:rPr lang="en-US" dirty="0"/>
              <a:t>Collection represents a group of elements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BEA0D-E533-3FD9-A26D-041D7210D99D}"/>
              </a:ext>
            </a:extLst>
          </p:cNvPr>
          <p:cNvSpPr txBox="1"/>
          <p:nvPr/>
        </p:nvSpPr>
        <p:spPr>
          <a:xfrm>
            <a:off x="609752" y="4009431"/>
            <a:ext cx="6098374" cy="143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Syntax:</a:t>
            </a:r>
          </a:p>
          <a:p>
            <a:r>
              <a:rPr lang="en-US" sz="2177" dirty="0"/>
              <a:t>for (</a:t>
            </a:r>
            <a:r>
              <a:rPr lang="en-US" sz="2177" dirty="0" err="1"/>
              <a:t>dataType</a:t>
            </a:r>
            <a:r>
              <a:rPr lang="en-US" sz="2177" dirty="0"/>
              <a:t> var : collection) {</a:t>
            </a:r>
          </a:p>
          <a:p>
            <a:r>
              <a:rPr lang="en-US" sz="2177" dirty="0"/>
              <a:t>    // statements (var represents each element)</a:t>
            </a:r>
          </a:p>
          <a:p>
            <a:r>
              <a:rPr lang="en-US" sz="2177" dirty="0"/>
              <a:t>}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2017503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1031-843A-4D57-1931-CE25745D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switch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9247-F0DB-FED5-9728-C0AB953F1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1"/>
            <a:ext cx="10971304" cy="1144631"/>
          </a:xfrm>
        </p:spPr>
        <p:txBody>
          <a:bodyPr>
            <a:normAutofit/>
          </a:bodyPr>
          <a:lstStyle/>
          <a:p>
            <a:r>
              <a:rPr lang="en-US" dirty="0"/>
              <a:t>When there are several options and we have to choose only one option from  the available ones, we can use switch statement.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AECFB-E13A-208D-21FB-372F0F470B93}"/>
              </a:ext>
            </a:extLst>
          </p:cNvPr>
          <p:cNvSpPr txBox="1"/>
          <p:nvPr/>
        </p:nvSpPr>
        <p:spPr>
          <a:xfrm>
            <a:off x="1558866" y="3122872"/>
            <a:ext cx="6098374" cy="3442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switch (variable) {</a:t>
            </a:r>
          </a:p>
          <a:p>
            <a:r>
              <a:rPr lang="en-US" sz="2177" dirty="0"/>
              <a:t>    case value1:</a:t>
            </a:r>
          </a:p>
          <a:p>
            <a:r>
              <a:rPr lang="en-US" sz="2177" dirty="0"/>
              <a:t>        // statements1</a:t>
            </a:r>
          </a:p>
          <a:p>
            <a:r>
              <a:rPr lang="en-US" sz="2177" dirty="0"/>
              <a:t>        break;</a:t>
            </a:r>
          </a:p>
          <a:p>
            <a:r>
              <a:rPr lang="en-US" sz="2177" dirty="0"/>
              <a:t>    case value2:</a:t>
            </a:r>
          </a:p>
          <a:p>
            <a:r>
              <a:rPr lang="en-US" sz="2177" dirty="0"/>
              <a:t>        // statements2</a:t>
            </a:r>
          </a:p>
          <a:p>
            <a:r>
              <a:rPr lang="en-US" sz="2177" dirty="0"/>
              <a:t>        break;</a:t>
            </a:r>
          </a:p>
          <a:p>
            <a:r>
              <a:rPr lang="en-US" sz="2177" dirty="0"/>
              <a:t>    default:</a:t>
            </a:r>
          </a:p>
          <a:p>
            <a:r>
              <a:rPr lang="en-US" sz="2177" dirty="0"/>
              <a:t>        // default statements</a:t>
            </a:r>
          </a:p>
          <a:p>
            <a:r>
              <a:rPr lang="en-US" sz="2177" dirty="0"/>
              <a:t>}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968634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B7D82-0CCE-FE02-B7DA-8BAF13441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break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7D566-D942-004B-4BD9-5A432434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2" y="1604401"/>
            <a:ext cx="11170502" cy="2995424"/>
          </a:xfrm>
        </p:spPr>
        <p:txBody>
          <a:bodyPr>
            <a:normAutofit/>
          </a:bodyPr>
          <a:lstStyle/>
          <a:p>
            <a:r>
              <a:rPr lang="en-US" dirty="0"/>
              <a:t>The break statement can be used in 3 ways:</a:t>
            </a:r>
          </a:p>
          <a:p>
            <a:pPr marL="552938" indent="-552938"/>
            <a:r>
              <a:rPr lang="en-US" dirty="0"/>
              <a:t>break is used inside a loop to come out of it.</a:t>
            </a:r>
          </a:p>
          <a:p>
            <a:pPr marL="552938" indent="-552938"/>
            <a:r>
              <a:rPr lang="en-US" dirty="0"/>
              <a:t>break is used inside the switch block to come out of the switch block.</a:t>
            </a:r>
          </a:p>
          <a:p>
            <a:pPr marL="552938" indent="-552938"/>
            <a:r>
              <a:rPr lang="en-US" dirty="0"/>
              <a:t>break can be used in nested blocks to go to the end of a block. Nested blocks represent a block written within another block</a:t>
            </a:r>
          </a:p>
          <a:p>
            <a:pPr marL="552938" indent="-552938"/>
            <a:r>
              <a:rPr lang="en-US" dirty="0"/>
              <a:t>break statement is crucial to prevent fall-through.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89627A-9014-3F4A-DCBB-70AC6BF7F75E}"/>
              </a:ext>
            </a:extLst>
          </p:cNvPr>
          <p:cNvSpPr txBox="1"/>
          <p:nvPr/>
        </p:nvSpPr>
        <p:spPr>
          <a:xfrm>
            <a:off x="1142156" y="4786178"/>
            <a:ext cx="6098374" cy="143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label: {</a:t>
            </a:r>
          </a:p>
          <a:p>
            <a:r>
              <a:rPr lang="en-US" sz="2177" dirty="0"/>
              <a:t>    // Block of code</a:t>
            </a:r>
          </a:p>
          <a:p>
            <a:r>
              <a:rPr lang="en-US" sz="2177" dirty="0"/>
              <a:t>    break label; // Exits the block labeled "label"</a:t>
            </a:r>
          </a:p>
          <a:p>
            <a:r>
              <a:rPr lang="en-US" sz="2177" dirty="0"/>
              <a:t>}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377275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CE8F-44D6-FBAA-FED5-AD9002A8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037B7-BB48-BD72-38AA-970A452C5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3" y="1604402"/>
            <a:ext cx="11090365" cy="2450496"/>
          </a:xfrm>
        </p:spPr>
        <p:txBody>
          <a:bodyPr>
            <a:normAutofit fontScale="92500"/>
          </a:bodyPr>
          <a:lstStyle/>
          <a:p>
            <a:r>
              <a:rPr lang="en-US" dirty="0"/>
              <a:t>continue is used inside a loop to repeat the next iteration of the loop. </a:t>
            </a:r>
          </a:p>
          <a:p>
            <a:r>
              <a:rPr lang="en-US" dirty="0"/>
              <a:t>When continue is executed, subsequent statements in the loop are not executed and control of execution goes back to the next repetition of the loop.</a:t>
            </a:r>
          </a:p>
          <a:p>
            <a:r>
              <a:rPr lang="en-IN" dirty="0"/>
              <a:t>Syntax: </a:t>
            </a:r>
          </a:p>
          <a:p>
            <a:r>
              <a:rPr lang="en-IN" dirty="0"/>
              <a:t>	continue: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112172-D870-F339-2F4F-7B9104620DA8}"/>
              </a:ext>
            </a:extLst>
          </p:cNvPr>
          <p:cNvSpPr txBox="1"/>
          <p:nvPr/>
        </p:nvSpPr>
        <p:spPr>
          <a:xfrm>
            <a:off x="609752" y="4241249"/>
            <a:ext cx="11218583" cy="76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/>
              <a:t>The continue statement can be used along with a label, like break statement as:</a:t>
            </a:r>
          </a:p>
          <a:p>
            <a:r>
              <a:rPr lang="en-US" sz="2177" dirty="0"/>
              <a:t>	continue label; // here label represents name of loop</a:t>
            </a:r>
            <a:endParaRPr lang="en-IN" sz="2177" dirty="0"/>
          </a:p>
        </p:txBody>
      </p:sp>
    </p:spTree>
    <p:extLst>
      <p:ext uri="{BB962C8B-B14F-4D97-AF65-F5344CB8AC3E}">
        <p14:creationId xmlns:p14="http://schemas.microsoft.com/office/powerpoint/2010/main" val="35978691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B910-1D4A-CEC1-91C5-53FC26D6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Return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876B3-4940-254D-69FB-582F2FFFB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348" y="1689438"/>
            <a:ext cx="10971304" cy="3976815"/>
          </a:xfrm>
        </p:spPr>
        <p:txBody>
          <a:bodyPr/>
          <a:lstStyle/>
          <a:p>
            <a:r>
              <a:rPr lang="en-US" dirty="0"/>
              <a:t>return statement is used in a method to come out of it to the calling method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CF5CF-0ACD-A315-F146-FC43776E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68" y="3917409"/>
            <a:ext cx="7291114" cy="89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1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FCB32-4FD0-5E50-6701-AC4AEBCE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Java and Internet Security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36D4AF-9FE0-B8D3-CE92-FC29CDE0E1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2909" y="1716261"/>
            <a:ext cx="10784989" cy="1898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935" dirty="0">
                <a:latin typeface="Arial" panose="020B0604020202020204" pitchFamily="34" charset="0"/>
              </a:rPr>
              <a:t>Java is designed to eliminate common Internet security problems.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935" b="1" dirty="0">
                <a:latin typeface="Arial" panose="020B0604020202020204" pitchFamily="34" charset="0"/>
              </a:rPr>
              <a:t>Eavesdropping:</a:t>
            </a:r>
            <a:r>
              <a:rPr lang="en-US" altLang="en-US" sz="1935" dirty="0">
                <a:latin typeface="Arial" panose="020B0604020202020204" pitchFamily="34" charset="0"/>
              </a:rPr>
              <a:t> Solved with </a:t>
            </a:r>
            <a:r>
              <a:rPr lang="en-US" altLang="en-US" sz="1935" b="1" dirty="0">
                <a:latin typeface="Arial" panose="020B0604020202020204" pitchFamily="34" charset="0"/>
              </a:rPr>
              <a:t>encryption</a:t>
            </a:r>
            <a:r>
              <a:rPr lang="en-US" altLang="en-US" sz="1935" dirty="0">
                <a:latin typeface="Arial" panose="020B0604020202020204" pitchFamily="34" charset="0"/>
              </a:rPr>
              <a:t> and </a:t>
            </a:r>
            <a:r>
              <a:rPr lang="en-US" altLang="en-US" sz="1935" b="1" dirty="0">
                <a:latin typeface="Arial" panose="020B0604020202020204" pitchFamily="34" charset="0"/>
              </a:rPr>
              <a:t>decryption</a:t>
            </a:r>
            <a:r>
              <a:rPr lang="en-US" altLang="en-US" sz="1935" dirty="0">
                <a:latin typeface="Arial" panose="020B0604020202020204" pitchFamily="34" charset="0"/>
              </a:rPr>
              <a:t>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935" b="1" dirty="0">
                <a:latin typeface="Arial" panose="020B0604020202020204" pitchFamily="34" charset="0"/>
              </a:rPr>
              <a:t>Tampering:</a:t>
            </a:r>
            <a:r>
              <a:rPr lang="en-US" altLang="en-US" sz="1935" dirty="0">
                <a:latin typeface="Arial" panose="020B0604020202020204" pitchFamily="34" charset="0"/>
              </a:rPr>
              <a:t> Solved with encryption, preventing modification.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935" b="1" dirty="0">
                <a:latin typeface="Arial" panose="020B0604020202020204" pitchFamily="34" charset="0"/>
              </a:rPr>
              <a:t>Impersonation:</a:t>
            </a:r>
            <a:r>
              <a:rPr lang="en-US" altLang="en-US" sz="1935" dirty="0">
                <a:latin typeface="Arial" panose="020B0604020202020204" pitchFamily="34" charset="0"/>
              </a:rPr>
              <a:t> Solved with </a:t>
            </a:r>
            <a:r>
              <a:rPr lang="en-US" altLang="en-US" sz="1935" b="1" dirty="0">
                <a:latin typeface="Arial" panose="020B0604020202020204" pitchFamily="34" charset="0"/>
              </a:rPr>
              <a:t>digital signatures</a:t>
            </a:r>
            <a:r>
              <a:rPr lang="en-US" altLang="en-US" sz="1935" dirty="0">
                <a:latin typeface="Arial" panose="020B0604020202020204" pitchFamily="34" charset="0"/>
              </a:rPr>
              <a:t> to verify the sender's identity.</a:t>
            </a: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935" b="1" dirty="0">
                <a:latin typeface="Arial" panose="020B0604020202020204" pitchFamily="34" charset="0"/>
              </a:rPr>
              <a:t>Viruses:</a:t>
            </a:r>
            <a:r>
              <a:rPr lang="en-US" altLang="en-US" sz="1935" dirty="0">
                <a:latin typeface="Arial" panose="020B0604020202020204" pitchFamily="34" charset="0"/>
              </a:rPr>
              <a:t> JVM can verify code before execution, preventing viruses from spreading through Java class files.</a:t>
            </a:r>
          </a:p>
        </p:txBody>
      </p:sp>
    </p:spTree>
    <p:extLst>
      <p:ext uri="{BB962C8B-B14F-4D97-AF65-F5344CB8AC3E}">
        <p14:creationId xmlns:p14="http://schemas.microsoft.com/office/powerpoint/2010/main" val="4650143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0B472-5064-C45C-5F8F-9BE8F303A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System.exit</a:t>
            </a:r>
            <a:r>
              <a:rPr lang="en-IN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8310A-2CFE-F3B2-15FC-9DCDB1DA2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Terminates the Java Virtual Machine (JVM), ending the program.</a:t>
            </a:r>
          </a:p>
          <a:p>
            <a:r>
              <a:rPr lang="en-US" dirty="0" err="1"/>
              <a:t>System.exit</a:t>
            </a:r>
            <a:r>
              <a:rPr lang="en-US" dirty="0"/>
              <a:t>(0): Normal termination.</a:t>
            </a:r>
          </a:p>
          <a:p>
            <a:r>
              <a:rPr lang="en-US" dirty="0" err="1"/>
              <a:t>System.exit</a:t>
            </a:r>
            <a:r>
              <a:rPr lang="en-US" dirty="0"/>
              <a:t>(1): Termination due to an error.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6828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68250-20C8-879B-A46B-93C8DE7911E4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7: Input and output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2F8A33D6-8A22-93A6-7D1B-6A5A803413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7AB6-E7E1-9CA2-D37B-FEB8C607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Accepting Input from the Keyboard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60C0-363D-5E39-2CC0-E4825DA76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stream is required to accept input from the keyboard.</a:t>
            </a:r>
          </a:p>
          <a:p>
            <a:r>
              <a:rPr lang="en-US" dirty="0"/>
              <a:t>there are two types of streams: </a:t>
            </a:r>
          </a:p>
          <a:p>
            <a:r>
              <a:rPr lang="en-US" b="1" dirty="0"/>
              <a:t>input streams and output streams</a:t>
            </a:r>
            <a:r>
              <a:rPr lang="en-US" dirty="0"/>
              <a:t>. Input streams are those streams which receive or read data coming from some other place.</a:t>
            </a:r>
          </a:p>
          <a:p>
            <a:r>
              <a:rPr lang="en-US" dirty="0"/>
              <a:t> </a:t>
            </a:r>
            <a:r>
              <a:rPr lang="en-US" b="1" dirty="0"/>
              <a:t>Output streams </a:t>
            </a:r>
            <a:r>
              <a:rPr lang="en-US" dirty="0"/>
              <a:t>are those streams which send or write data to some other place.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3030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8EA9-9A86-52F6-85FA-062162D5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92921-4672-9A7A-5C41-568734EE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System.in</a:t>
            </a:r>
            <a:r>
              <a:rPr lang="en-IN" dirty="0"/>
              <a:t>: This represents </a:t>
            </a:r>
            <a:r>
              <a:rPr lang="en-IN" dirty="0" err="1"/>
              <a:t>InputStream</a:t>
            </a:r>
            <a:r>
              <a:rPr lang="en-IN" dirty="0"/>
              <a:t> object, which by default represents standard input  device, i.e. keyboard.</a:t>
            </a:r>
          </a:p>
          <a:p>
            <a:r>
              <a:rPr lang="en-IN" dirty="0"/>
              <a:t> </a:t>
            </a:r>
            <a:r>
              <a:rPr lang="en-IN" b="1" dirty="0" err="1"/>
              <a:t>System.out</a:t>
            </a:r>
            <a:r>
              <a:rPr lang="en-IN" dirty="0"/>
              <a:t>: This represents </a:t>
            </a:r>
            <a:r>
              <a:rPr lang="en-IN" dirty="0" err="1"/>
              <a:t>PrintStream</a:t>
            </a:r>
            <a:r>
              <a:rPr lang="en-IN" dirty="0"/>
              <a:t> object, which by default represents standard output  device, i.e. monitor.</a:t>
            </a:r>
          </a:p>
          <a:p>
            <a:r>
              <a:rPr lang="en-IN" dirty="0"/>
              <a:t> </a:t>
            </a:r>
            <a:r>
              <a:rPr lang="en-IN" b="1" dirty="0" err="1"/>
              <a:t>System.err</a:t>
            </a:r>
            <a:r>
              <a:rPr lang="en-IN" dirty="0"/>
              <a:t>: This field also represents </a:t>
            </a:r>
            <a:r>
              <a:rPr lang="en-IN" dirty="0" err="1"/>
              <a:t>PrintStream</a:t>
            </a:r>
            <a:r>
              <a:rPr lang="en-IN" dirty="0"/>
              <a:t> object, which by default represents  monitor.</a:t>
            </a:r>
          </a:p>
        </p:txBody>
      </p:sp>
    </p:spTree>
    <p:extLst>
      <p:ext uri="{BB962C8B-B14F-4D97-AF65-F5344CB8AC3E}">
        <p14:creationId xmlns:p14="http://schemas.microsoft.com/office/powerpoint/2010/main" val="36178815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07B4-689B-6D49-E95E-C6B8DA1EC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70" b="1" dirty="0"/>
              <a:t>What is the difference between </a:t>
            </a:r>
            <a:r>
              <a:rPr lang="en-US" sz="3870" b="1" dirty="0" err="1"/>
              <a:t>System.out</a:t>
            </a:r>
            <a:r>
              <a:rPr lang="en-US" sz="3870" b="1" dirty="0"/>
              <a:t> and </a:t>
            </a:r>
            <a:r>
              <a:rPr lang="en-US" sz="3870" b="1" dirty="0" err="1"/>
              <a:t>System.err</a:t>
            </a:r>
            <a:r>
              <a:rPr lang="en-US" sz="3870" b="1" dirty="0"/>
              <a:t> ?</a:t>
            </a:r>
            <a:endParaRPr lang="en-IN" sz="387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89FB4-C994-15CB-B1CB-88D1F2640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System.out</a:t>
            </a:r>
            <a:r>
              <a:rPr lang="en-US" dirty="0"/>
              <a:t> and </a:t>
            </a:r>
            <a:r>
              <a:rPr lang="en-US" dirty="0" err="1"/>
              <a:t>System.errboth</a:t>
            </a:r>
            <a:r>
              <a:rPr lang="en-US" dirty="0"/>
              <a:t> represent the monitor by </a:t>
            </a:r>
            <a:r>
              <a:rPr lang="en-US" dirty="0" err="1"/>
              <a:t>defaultand</a:t>
            </a:r>
            <a:r>
              <a:rPr lang="en-US" dirty="0"/>
              <a:t> hence can be used to send data or results to the monitor.  </a:t>
            </a:r>
          </a:p>
          <a:p>
            <a:r>
              <a:rPr lang="en-US" dirty="0"/>
              <a:t>But </a:t>
            </a:r>
            <a:r>
              <a:rPr lang="en-US" dirty="0" err="1"/>
              <a:t>System.out</a:t>
            </a:r>
            <a:r>
              <a:rPr lang="en-US" dirty="0"/>
              <a:t> is used to display normal messages and results whereas </a:t>
            </a:r>
            <a:r>
              <a:rPr lang="en-US" dirty="0" err="1"/>
              <a:t>System.erris</a:t>
            </a:r>
            <a:r>
              <a:rPr lang="en-US" dirty="0"/>
              <a:t> used to display error messages.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2400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31E50-190B-1D86-B9D6-8C0AB1D58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048" y="787012"/>
            <a:ext cx="10971304" cy="2129951"/>
          </a:xfrm>
        </p:spPr>
        <p:txBody>
          <a:bodyPr>
            <a:normAutofit/>
          </a:bodyPr>
          <a:lstStyle/>
          <a:p>
            <a:r>
              <a:rPr lang="en-US" dirty="0"/>
              <a:t>System.in (keyboard) is an </a:t>
            </a:r>
            <a:r>
              <a:rPr lang="en-US" dirty="0" err="1"/>
              <a:t>InputStream</a:t>
            </a:r>
            <a:r>
              <a:rPr lang="en-US" dirty="0"/>
              <a:t>, but it cannot directly read data in a user-friendly way.</a:t>
            </a:r>
          </a:p>
          <a:p>
            <a:r>
              <a:rPr lang="en-US" dirty="0"/>
              <a:t>To read properly, we need to connect it to other input stream classes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BF45C-2CB6-5B5A-F795-296E5390B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25" y="2636022"/>
            <a:ext cx="3677078" cy="343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225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5DB5B-E335-3DD3-5405-874065740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68" y="849446"/>
            <a:ext cx="11219086" cy="5321052"/>
          </a:xfrm>
        </p:spPr>
        <p:txBody>
          <a:bodyPr>
            <a:normAutofit/>
          </a:bodyPr>
          <a:lstStyle/>
          <a:p>
            <a:pPr marL="552938" indent="-552938"/>
            <a:r>
              <a:rPr lang="en-US" b="1" dirty="0"/>
              <a:t>Steps</a:t>
            </a:r>
          </a:p>
          <a:p>
            <a:pPr marL="552938" indent="-552938"/>
            <a:r>
              <a:rPr lang="en-US" b="1" dirty="0"/>
              <a:t>Connect Keyboard to </a:t>
            </a:r>
            <a:r>
              <a:rPr lang="en-US" b="1" dirty="0" err="1"/>
              <a:t>InputStreamReader</a:t>
            </a:r>
            <a:endParaRPr lang="en-US" dirty="0"/>
          </a:p>
          <a:p>
            <a:pPr marL="1382344" lvl="1" indent="-552938"/>
            <a:r>
              <a:rPr lang="en-US" dirty="0" err="1"/>
              <a:t>InputStreamReader</a:t>
            </a:r>
            <a:r>
              <a:rPr lang="en-US" dirty="0"/>
              <a:t> obj = new </a:t>
            </a:r>
            <a:r>
              <a:rPr lang="en-US" dirty="0" err="1"/>
              <a:t>InputStreamReader</a:t>
            </a:r>
            <a:r>
              <a:rPr lang="en-US" dirty="0"/>
              <a:t>(System.in);</a:t>
            </a:r>
          </a:p>
          <a:p>
            <a:pPr marL="552938" indent="-552938"/>
            <a:r>
              <a:rPr lang="en-IN" dirty="0"/>
              <a:t>Connect </a:t>
            </a:r>
            <a:r>
              <a:rPr lang="en-IN" dirty="0" err="1"/>
              <a:t>InputStreamReader</a:t>
            </a:r>
            <a:r>
              <a:rPr lang="en-IN" dirty="0"/>
              <a:t> to </a:t>
            </a:r>
            <a:r>
              <a:rPr lang="en-IN" dirty="0" err="1"/>
              <a:t>BufferedReader</a:t>
            </a:r>
            <a:endParaRPr lang="en-IN" dirty="0"/>
          </a:p>
          <a:p>
            <a:pPr marL="1382344" lvl="1" indent="-552938"/>
            <a:r>
              <a:rPr lang="en-US" dirty="0" err="1"/>
              <a:t>BufferedReader</a:t>
            </a:r>
            <a:r>
              <a:rPr lang="en-US" dirty="0"/>
              <a:t> </a:t>
            </a:r>
            <a:r>
              <a:rPr lang="en-US" dirty="0" err="1"/>
              <a:t>br</a:t>
            </a:r>
            <a:r>
              <a:rPr lang="en-US" dirty="0"/>
              <a:t> = new </a:t>
            </a:r>
            <a:r>
              <a:rPr lang="en-US" dirty="0" err="1"/>
              <a:t>BufferedReader</a:t>
            </a:r>
            <a:r>
              <a:rPr lang="en-US" dirty="0"/>
              <a:t>(obj);</a:t>
            </a:r>
          </a:p>
          <a:p>
            <a:pPr marL="552938" indent="-552938"/>
            <a:r>
              <a:rPr lang="en-US" dirty="0"/>
              <a:t>Shortcut (Combine both steps in one line)</a:t>
            </a:r>
          </a:p>
          <a:p>
            <a:pPr marL="1382344" lvl="1" indent="-552938"/>
            <a:r>
              <a:rPr lang="en-US" dirty="0" err="1"/>
              <a:t>BufferedReader</a:t>
            </a:r>
            <a:r>
              <a:rPr lang="en-US" dirty="0"/>
              <a:t> </a:t>
            </a:r>
            <a:r>
              <a:rPr lang="en-US" dirty="0" err="1"/>
              <a:t>br</a:t>
            </a:r>
            <a:r>
              <a:rPr lang="en-US" dirty="0"/>
              <a:t> = new </a:t>
            </a:r>
            <a:r>
              <a:rPr lang="en-US" dirty="0" err="1"/>
              <a:t>BufferedReader</a:t>
            </a:r>
            <a:r>
              <a:rPr lang="en-US" dirty="0"/>
              <a:t>(new </a:t>
            </a:r>
            <a:r>
              <a:rPr lang="en-US" dirty="0" err="1"/>
              <a:t>InputStreamReader</a:t>
            </a:r>
            <a:r>
              <a:rPr lang="en-US" dirty="0"/>
              <a:t>(System.in));</a:t>
            </a:r>
          </a:p>
          <a:p>
            <a:pPr marL="552938" indent="-552938"/>
            <a:r>
              <a:rPr lang="en-US" dirty="0"/>
              <a:t>Now </a:t>
            </a:r>
            <a:r>
              <a:rPr lang="en-US" dirty="0" err="1"/>
              <a:t>br</a:t>
            </a:r>
            <a:r>
              <a:rPr lang="en-US" dirty="0"/>
              <a:t> can be used to read data from the keyboard.</a:t>
            </a:r>
          </a:p>
          <a:p>
            <a:pPr marL="552938" indent="-552938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23320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F672-7095-8C56-AF58-A9909242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870" dirty="0"/>
              <a:t>A</a:t>
            </a:r>
            <a:r>
              <a:rPr lang="en-US" sz="3870" dirty="0"/>
              <a:t>accepting a Single Character from the keyboard</a:t>
            </a:r>
            <a:endParaRPr lang="en-IN" sz="387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511DB-5613-C840-59A6-07EA88E80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2938" indent="-552938"/>
            <a:r>
              <a:rPr lang="en-US" dirty="0"/>
              <a:t>Create a </a:t>
            </a:r>
            <a:r>
              <a:rPr lang="en-US" dirty="0" err="1"/>
              <a:t>BufferedReader</a:t>
            </a:r>
            <a:r>
              <a:rPr lang="en-US" dirty="0"/>
              <a:t> class object (</a:t>
            </a:r>
            <a:r>
              <a:rPr lang="en-US" dirty="0" err="1"/>
              <a:t>br</a:t>
            </a:r>
            <a:r>
              <a:rPr lang="en-US" dirty="0"/>
              <a:t>).</a:t>
            </a:r>
          </a:p>
          <a:p>
            <a:pPr marL="552938" indent="-552938"/>
            <a:r>
              <a:rPr lang="en-US" dirty="0"/>
              <a:t> Then, read a single </a:t>
            </a:r>
            <a:r>
              <a:rPr lang="en-US" dirty="0" err="1"/>
              <a:t>characterfrom</a:t>
            </a:r>
            <a:r>
              <a:rPr lang="en-US" dirty="0"/>
              <a:t> the keyboard using read() method as:</a:t>
            </a:r>
          </a:p>
          <a:p>
            <a:pPr marL="1382344" lvl="1" indent="-552938"/>
            <a:r>
              <a:rPr lang="en-US" dirty="0"/>
              <a:t>Char </a:t>
            </a:r>
            <a:r>
              <a:rPr lang="en-US" dirty="0" err="1"/>
              <a:t>ch</a:t>
            </a:r>
            <a:r>
              <a:rPr lang="en-US" dirty="0"/>
              <a:t> = </a:t>
            </a:r>
            <a:r>
              <a:rPr lang="en-US" dirty="0" err="1"/>
              <a:t>br.read</a:t>
            </a:r>
            <a:r>
              <a:rPr lang="en-US" dirty="0"/>
              <a:t>()</a:t>
            </a:r>
          </a:p>
          <a:p>
            <a:pPr marL="1935282" lvl="2" indent="-552938"/>
            <a:r>
              <a:rPr lang="en-US" dirty="0"/>
              <a:t>It return ASCII code so typecast it</a:t>
            </a:r>
          </a:p>
          <a:p>
            <a:pPr marL="1382344" lvl="1" indent="-552938"/>
            <a:r>
              <a:rPr lang="en-US" dirty="0"/>
              <a:t>char </a:t>
            </a:r>
            <a:r>
              <a:rPr lang="en-US" dirty="0" err="1"/>
              <a:t>ch</a:t>
            </a:r>
            <a:r>
              <a:rPr lang="en-US" dirty="0"/>
              <a:t> = (char)</a:t>
            </a:r>
            <a:r>
              <a:rPr lang="en-US" dirty="0" err="1"/>
              <a:t>br.read</a:t>
            </a:r>
            <a:r>
              <a:rPr lang="en-US" dirty="0"/>
              <a:t>()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66786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1345-D505-1B06-B326-EB6467D4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a String from Keyboard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88BA6-E345-D3AC-E381-F78C98EC4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2938" indent="-552938"/>
            <a:r>
              <a:rPr lang="en-US" dirty="0" err="1"/>
              <a:t>readLine</a:t>
            </a:r>
            <a:r>
              <a:rPr lang="en-US" dirty="0"/>
              <a:t>() method is called using </a:t>
            </a:r>
            <a:r>
              <a:rPr lang="en-US" dirty="0" err="1"/>
              <a:t>BufferedReader</a:t>
            </a:r>
            <a:r>
              <a:rPr lang="en-US" dirty="0"/>
              <a:t> object (</a:t>
            </a:r>
            <a:r>
              <a:rPr lang="en-US" dirty="0" err="1"/>
              <a:t>br</a:t>
            </a:r>
            <a:r>
              <a:rPr lang="en-US" dirty="0"/>
              <a:t>):</a:t>
            </a:r>
          </a:p>
          <a:p>
            <a:pPr marL="1382344" lvl="1" indent="-552938"/>
            <a:r>
              <a:rPr lang="en-US" dirty="0"/>
              <a:t>String str = </a:t>
            </a:r>
            <a:r>
              <a:rPr lang="en-US" dirty="0" err="1"/>
              <a:t>br.readline</a:t>
            </a:r>
            <a:r>
              <a:rPr lang="en-US" dirty="0"/>
              <a:t>();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3428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6397-A99E-C54A-AB84-A49C63D28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accepting an Integer ( Value from the Keyboard)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C3DC60-81ED-E3D2-B624-B5E1CA45CD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752" y="1976411"/>
            <a:ext cx="11362829" cy="390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622055" indent="-622055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903" b="1" dirty="0">
                <a:latin typeface="Arial" panose="020B0604020202020204" pitchFamily="34" charset="0"/>
              </a:rPr>
              <a:t>Read input as String (using </a:t>
            </a:r>
            <a:r>
              <a:rPr lang="en-US" altLang="en-US" sz="2903" b="1" dirty="0" err="1">
                <a:latin typeface="Arial Unicode MS"/>
              </a:rPr>
              <a:t>readLine</a:t>
            </a:r>
            <a:r>
              <a:rPr lang="en-US" altLang="en-US" sz="2903" b="1" dirty="0">
                <a:latin typeface="Arial Unicode MS"/>
              </a:rPr>
              <a:t>()</a:t>
            </a:r>
            <a:r>
              <a:rPr lang="en-US" altLang="en-US" sz="2903" b="1" dirty="0"/>
              <a:t>)</a:t>
            </a:r>
            <a:endParaRPr lang="en-US" altLang="en-US" sz="2903" dirty="0">
              <a:latin typeface="Arial Unicode MS"/>
            </a:endParaRPr>
          </a:p>
          <a:p>
            <a:pPr marL="1382344" lvl="1" indent="-552938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String str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br.readLine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();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004399" lvl="2" indent="-62205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903" dirty="0" err="1">
                <a:latin typeface="Arial Unicode MS"/>
              </a:rPr>
              <a:t>readLine</a:t>
            </a:r>
            <a:r>
              <a:rPr lang="en-US" altLang="en-US" sz="2903" dirty="0">
                <a:latin typeface="Arial Unicode MS"/>
              </a:rPr>
              <a:t>()</a:t>
            </a:r>
            <a:r>
              <a:rPr lang="en-US" altLang="en-US" sz="2903" dirty="0"/>
              <a:t> always returns input as a </a:t>
            </a:r>
            <a:r>
              <a:rPr lang="en-US" altLang="en-US" sz="2903" b="1" dirty="0">
                <a:latin typeface="Arial" panose="020B0604020202020204" pitchFamily="34" charset="0"/>
              </a:rPr>
              <a:t>String</a:t>
            </a:r>
            <a:r>
              <a:rPr lang="en-US" altLang="en-US" sz="2903" dirty="0">
                <a:latin typeface="Arial" panose="020B0604020202020204" pitchFamily="34" charset="0"/>
              </a:rPr>
              <a:t>.</a:t>
            </a:r>
          </a:p>
          <a:p>
            <a:pPr marL="622055" indent="-622055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903" b="1" dirty="0">
                <a:latin typeface="Arial" panose="020B0604020202020204" pitchFamily="34" charset="0"/>
              </a:rPr>
              <a:t>Convert String to Integer (using </a:t>
            </a:r>
            <a:r>
              <a:rPr lang="en-US" altLang="en-US" sz="2903" b="1" dirty="0" err="1">
                <a:latin typeface="Arial Unicode MS"/>
              </a:rPr>
              <a:t>Integer.parseInt</a:t>
            </a:r>
            <a:r>
              <a:rPr lang="en-US" altLang="en-US" sz="2903" b="1" dirty="0">
                <a:latin typeface="Arial Unicode MS"/>
              </a:rPr>
              <a:t>()</a:t>
            </a:r>
            <a:r>
              <a:rPr lang="en-US" altLang="en-US" sz="2903" b="1" dirty="0"/>
              <a:t>)</a:t>
            </a:r>
            <a:endParaRPr lang="en-US" altLang="en-US" sz="2903" dirty="0">
              <a:latin typeface="Arial Unicode MS"/>
            </a:endParaRPr>
          </a:p>
          <a:p>
            <a:pPr marL="1451461" lvl="1" indent="-62205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 n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Integer.parseInt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(str);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004399" lvl="2" indent="-62205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903" dirty="0">
                <a:latin typeface="Arial" panose="020B0604020202020204" pitchFamily="34" charset="0"/>
              </a:rPr>
              <a:t>Converts the string value into an integer.</a:t>
            </a:r>
          </a:p>
          <a:p>
            <a:pPr marL="2004399" lvl="2" indent="-62205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903" dirty="0">
                <a:latin typeface="Arial" panose="020B0604020202020204" pitchFamily="34" charset="0"/>
              </a:rPr>
              <a:t>Example: if user enters </a:t>
            </a:r>
            <a:r>
              <a:rPr lang="en-US" altLang="en-US" sz="2903" dirty="0">
                <a:latin typeface="Arial Unicode MS"/>
              </a:rPr>
              <a:t>"25"</a:t>
            </a:r>
            <a:r>
              <a:rPr lang="en-US" altLang="en-US" sz="2903" dirty="0"/>
              <a:t>, it becomes </a:t>
            </a:r>
            <a:r>
              <a:rPr lang="en-US" altLang="en-US" sz="2903" dirty="0">
                <a:latin typeface="Arial Unicode MS"/>
              </a:rPr>
              <a:t>25</a:t>
            </a:r>
            <a:r>
              <a:rPr lang="en-US" altLang="en-US" sz="2903" dirty="0"/>
              <a:t> (int).</a:t>
            </a:r>
            <a:endParaRPr lang="en-US" altLang="en-US" sz="2903" dirty="0">
              <a:latin typeface="Arial" panose="020B0604020202020204" pitchFamily="34" charset="0"/>
            </a:endParaRPr>
          </a:p>
          <a:p>
            <a:pPr marL="622055" indent="-622055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903" b="1" dirty="0">
                <a:latin typeface="Arial" panose="020B0604020202020204" pitchFamily="34" charset="0"/>
              </a:rPr>
              <a:t>Shortcut (combine steps in one line)</a:t>
            </a:r>
            <a:endParaRPr lang="en-US" altLang="en-US" sz="2903" dirty="0">
              <a:latin typeface="Arial Unicode MS"/>
            </a:endParaRPr>
          </a:p>
          <a:p>
            <a:pPr marL="1451461" lvl="1" indent="-62205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 n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Integer.parseInt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br.readLine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());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02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BC7C6-3DB4-426A-09F8-DCA1C951AA86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>
                <a:solidFill>
                  <a:srgbClr val="BF0041"/>
                </a:solidFill>
              </a:rPr>
              <a:t>Unit 2 : Introduction to java</a:t>
            </a:r>
          </a:p>
        </p:txBody>
      </p:sp>
      <p:sp>
        <p:nvSpPr>
          <p:cNvPr id="3" name="Subtitle 5">
            <a:extLst>
              <a:ext uri="{FF2B5EF4-FFF2-40B4-BE49-F238E27FC236}">
                <a16:creationId xmlns:a16="http://schemas.microsoft.com/office/drawing/2014/main" id="{9B895E13-ADFB-44BC-0767-288D105306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E74E-FC25-E397-F06C-B18907227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Important Notes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EBD7EA-E669-4D10-67DD-D723B92C36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93905" y="1832304"/>
            <a:ext cx="10738267" cy="3834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10588" tIns="55294" rIns="110588" bIns="55294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19" b="1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 err="1">
                <a:latin typeface="Arial Unicode MS"/>
              </a:rPr>
              <a:t>Integer.parseInt</a:t>
            </a:r>
            <a:r>
              <a:rPr lang="en-US" altLang="en-US" sz="2419" b="1" dirty="0">
                <a:latin typeface="Arial Unicode MS"/>
              </a:rPr>
              <a:t>()</a:t>
            </a:r>
            <a:r>
              <a:rPr lang="en-US" altLang="en-US" sz="2419" dirty="0"/>
              <a:t> is a </a:t>
            </a:r>
            <a:r>
              <a:rPr lang="en-US" altLang="en-US" sz="2419" b="1" dirty="0">
                <a:latin typeface="Arial" panose="020B0604020202020204" pitchFamily="34" charset="0"/>
              </a:rPr>
              <a:t>static method</a:t>
            </a:r>
            <a:r>
              <a:rPr lang="en-US" altLang="en-US" sz="2419" dirty="0">
                <a:latin typeface="Arial" panose="020B0604020202020204" pitchFamily="34" charset="0"/>
              </a:rPr>
              <a:t> of the </a:t>
            </a:r>
            <a:r>
              <a:rPr lang="en-US" altLang="en-US" sz="2419" dirty="0">
                <a:latin typeface="Arial Unicode MS"/>
              </a:rPr>
              <a:t>Integer</a:t>
            </a:r>
            <a:r>
              <a:rPr lang="en-US" altLang="en-US" sz="2419" dirty="0"/>
              <a:t> class, so it is called using the class name (</a:t>
            </a:r>
            <a:r>
              <a:rPr lang="en-US" altLang="en-US" sz="2419" dirty="0" err="1">
                <a:latin typeface="Arial Unicode MS"/>
              </a:rPr>
              <a:t>Integer.parseInt</a:t>
            </a:r>
            <a:r>
              <a:rPr lang="en-US" altLang="en-US" sz="2419" dirty="0">
                <a:latin typeface="Arial Unicode MS"/>
              </a:rPr>
              <a:t>()</a:t>
            </a:r>
            <a:r>
              <a:rPr lang="en-US" altLang="en-US" sz="2419" dirty="0"/>
              <a:t>), not through an object.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" panose="020B0604020202020204" pitchFamily="34" charset="0"/>
              </a:rPr>
              <a:t>Why not casting?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552938" lvl="1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Casting only works between </a:t>
            </a:r>
            <a:r>
              <a:rPr lang="en-US" altLang="en-US" sz="2419" b="1" dirty="0">
                <a:latin typeface="Arial" panose="020B0604020202020204" pitchFamily="34" charset="0"/>
              </a:rPr>
              <a:t>primitive types</a:t>
            </a:r>
            <a:r>
              <a:rPr lang="en-US" altLang="en-US" sz="2419" dirty="0">
                <a:latin typeface="Arial" panose="020B0604020202020204" pitchFamily="34" charset="0"/>
              </a:rPr>
              <a:t> (e.g., </a:t>
            </a:r>
            <a:r>
              <a:rPr lang="en-US" altLang="en-US" sz="2419" dirty="0">
                <a:latin typeface="Arial Unicode MS"/>
              </a:rPr>
              <a:t>int</a:t>
            </a:r>
            <a:r>
              <a:rPr lang="en-US" altLang="en-US" sz="2419" dirty="0"/>
              <a:t> ↔ </a:t>
            </a:r>
            <a:r>
              <a:rPr lang="en-US" altLang="en-US" sz="2419" dirty="0">
                <a:latin typeface="Arial Unicode MS"/>
              </a:rPr>
              <a:t>float</a:t>
            </a:r>
            <a:r>
              <a:rPr lang="en-US" altLang="en-US" sz="2419" dirty="0"/>
              <a:t>) or between </a:t>
            </a:r>
            <a:r>
              <a:rPr lang="en-US" altLang="en-US" sz="2419" b="1" dirty="0">
                <a:latin typeface="Arial" panose="020B0604020202020204" pitchFamily="34" charset="0"/>
              </a:rPr>
              <a:t>related class types</a:t>
            </a:r>
            <a:r>
              <a:rPr lang="en-US" altLang="en-US" sz="2419" dirty="0">
                <a:latin typeface="Arial" panose="020B0604020202020204" pitchFamily="34" charset="0"/>
              </a:rPr>
              <a:t>.</a:t>
            </a:r>
          </a:p>
          <a:p>
            <a:pPr marL="552938" lvl="1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b="1" dirty="0">
                <a:latin typeface="Arial" panose="020B0604020202020204" pitchFamily="34" charset="0"/>
              </a:rPr>
              <a:t>String</a:t>
            </a:r>
            <a:r>
              <a:rPr lang="en-US" altLang="en-US" sz="2419" dirty="0">
                <a:latin typeface="Arial" panose="020B0604020202020204" pitchFamily="34" charset="0"/>
              </a:rPr>
              <a:t> is a class, and </a:t>
            </a:r>
            <a:r>
              <a:rPr lang="en-US" altLang="en-US" sz="2419" b="1" dirty="0">
                <a:latin typeface="Arial" panose="020B0604020202020204" pitchFamily="34" charset="0"/>
              </a:rPr>
              <a:t>int</a:t>
            </a:r>
            <a:r>
              <a:rPr lang="en-US" altLang="en-US" sz="2419" dirty="0">
                <a:latin typeface="Arial" panose="020B0604020202020204" pitchFamily="34" charset="0"/>
              </a:rPr>
              <a:t> is a primitive data type → they are incompatible for casting.</a:t>
            </a:r>
          </a:p>
          <a:p>
            <a:pPr marL="552938" lvl="1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19" dirty="0">
                <a:latin typeface="Arial" panose="020B0604020202020204" pitchFamily="34" charset="0"/>
              </a:rPr>
              <a:t>Hence, we must use methods like </a:t>
            </a:r>
            <a:r>
              <a:rPr lang="en-US" altLang="en-US" sz="2419" b="1" dirty="0" err="1">
                <a:latin typeface="Arial Unicode MS"/>
              </a:rPr>
              <a:t>Integer.parseInt</a:t>
            </a:r>
            <a:r>
              <a:rPr lang="en-US" altLang="en-US" sz="2419" b="1" dirty="0">
                <a:latin typeface="Arial Unicode MS"/>
              </a:rPr>
              <a:t>()</a:t>
            </a:r>
            <a:r>
              <a:rPr lang="en-US" altLang="en-US" sz="2419" dirty="0"/>
              <a:t> for conversion.</a:t>
            </a:r>
            <a:endParaRPr lang="en-US" altLang="en-US" sz="2419" dirty="0">
              <a:latin typeface="Arial" panose="020B0604020202020204" pitchFamily="34" charset="0"/>
            </a:endParaRPr>
          </a:p>
          <a:p>
            <a:pPr marL="0" indent="0" defTabSz="1105875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19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359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2CCE-BEE7-0E14-461E-CA618A09C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Accepting a float Value from Keyboard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7C67B-C26C-B80C-C77C-20AED9249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Just like an integer value, we can also accept a </a:t>
            </a:r>
            <a:r>
              <a:rPr lang="en-US" dirty="0" err="1"/>
              <a:t>floatvalue</a:t>
            </a:r>
            <a:r>
              <a:rPr lang="en-US" dirty="0"/>
              <a:t> in the following way:</a:t>
            </a:r>
          </a:p>
          <a:p>
            <a:r>
              <a:rPr lang="en-IN" dirty="0"/>
              <a:t>	float n = </a:t>
            </a:r>
            <a:r>
              <a:rPr lang="en-IN" dirty="0" err="1"/>
              <a:t>Float.parseFloat</a:t>
            </a:r>
            <a:r>
              <a:rPr lang="en-IN" dirty="0"/>
              <a:t>(</a:t>
            </a:r>
            <a:r>
              <a:rPr lang="en-IN" dirty="0" err="1"/>
              <a:t>br.readLine</a:t>
            </a:r>
            <a:r>
              <a:rPr lang="en-IN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9598317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834B8-C09E-AD2E-4ADE-A62227DA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Accepting </a:t>
            </a:r>
            <a:r>
              <a:rPr lang="en-IN" dirty="0" err="1"/>
              <a:t>aDouble</a:t>
            </a:r>
            <a:r>
              <a:rPr lang="en-IN" dirty="0"/>
              <a:t> Value/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1673A-1F3B-3718-2226-FD75E4E83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2" y="1604402"/>
            <a:ext cx="11346802" cy="3976815"/>
          </a:xfrm>
        </p:spPr>
        <p:txBody>
          <a:bodyPr/>
          <a:lstStyle/>
          <a:p>
            <a:r>
              <a:rPr lang="en-US" dirty="0"/>
              <a:t> We can accept a double value from the keyboard with the help of the following statement.</a:t>
            </a:r>
          </a:p>
          <a:p>
            <a:r>
              <a:rPr lang="en-US" dirty="0"/>
              <a:t>	double n = </a:t>
            </a:r>
            <a:r>
              <a:rPr lang="en-US" dirty="0" err="1"/>
              <a:t>Double.parseDouble</a:t>
            </a:r>
            <a:r>
              <a:rPr lang="en-US" dirty="0"/>
              <a:t>(</a:t>
            </a:r>
            <a:r>
              <a:rPr lang="en-US" dirty="0" err="1"/>
              <a:t>br.reaLine</a:t>
            </a:r>
            <a:r>
              <a:rPr lang="en-US" dirty="0"/>
              <a:t>());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22020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C97B-B5BA-783C-8DED-FCCFE15DF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Accepting Other Types </a:t>
            </a:r>
            <a:r>
              <a:rPr lang="en-IN" dirty="0" err="1"/>
              <a:t>ofValues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6D97E-FB8A-5948-0020-E29249E12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2" y="1604401"/>
            <a:ext cx="11186529" cy="46302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write different statements to accept many other data types from the keyboard as  follows:</a:t>
            </a:r>
          </a:p>
          <a:p>
            <a:r>
              <a:rPr lang="en-US" dirty="0"/>
              <a:t>	to accept a byte value;</a:t>
            </a:r>
          </a:p>
          <a:p>
            <a:r>
              <a:rPr lang="en-US" dirty="0"/>
              <a:t>		byte n = </a:t>
            </a:r>
            <a:r>
              <a:rPr lang="en-US" dirty="0" err="1"/>
              <a:t>Byte.parseByte</a:t>
            </a:r>
            <a:r>
              <a:rPr lang="en-US" dirty="0"/>
              <a:t>(</a:t>
            </a:r>
            <a:r>
              <a:rPr lang="en-US" dirty="0" err="1"/>
              <a:t>br.readLine</a:t>
            </a:r>
            <a:r>
              <a:rPr lang="en-US" dirty="0"/>
              <a:t>());</a:t>
            </a:r>
          </a:p>
          <a:p>
            <a:r>
              <a:rPr lang="en-US" dirty="0"/>
              <a:t>	to accept a short value</a:t>
            </a:r>
          </a:p>
          <a:p>
            <a:r>
              <a:rPr lang="en-US" dirty="0"/>
              <a:t>		short n = </a:t>
            </a:r>
            <a:r>
              <a:rPr lang="en-US" dirty="0" err="1"/>
              <a:t>Short.parseByte</a:t>
            </a:r>
            <a:r>
              <a:rPr lang="en-US" dirty="0"/>
              <a:t>(</a:t>
            </a:r>
            <a:r>
              <a:rPr lang="en-US" dirty="0" err="1"/>
              <a:t>br.readline</a:t>
            </a:r>
            <a:r>
              <a:rPr lang="en-US" dirty="0"/>
              <a:t>());</a:t>
            </a:r>
          </a:p>
          <a:p>
            <a:r>
              <a:rPr lang="en-US" dirty="0"/>
              <a:t>	to accept a long value</a:t>
            </a:r>
          </a:p>
          <a:p>
            <a:r>
              <a:rPr lang="en-US" dirty="0"/>
              <a:t>		long n = </a:t>
            </a:r>
            <a:r>
              <a:rPr lang="en-US" dirty="0" err="1"/>
              <a:t>Long.parseLong</a:t>
            </a:r>
            <a:r>
              <a:rPr lang="en-US" dirty="0"/>
              <a:t>(</a:t>
            </a:r>
            <a:r>
              <a:rPr lang="en-US" dirty="0" err="1"/>
              <a:t>br.readline</a:t>
            </a:r>
            <a:r>
              <a:rPr lang="en-US" dirty="0"/>
              <a:t>());</a:t>
            </a:r>
          </a:p>
          <a:p>
            <a:r>
              <a:rPr lang="en-US" dirty="0"/>
              <a:t>	to accept a Boolean </a:t>
            </a:r>
          </a:p>
          <a:p>
            <a:r>
              <a:rPr lang="en-US" dirty="0"/>
              <a:t>		</a:t>
            </a:r>
            <a:r>
              <a:rPr lang="en-US" dirty="0" err="1"/>
              <a:t>boolean</a:t>
            </a:r>
            <a:r>
              <a:rPr lang="en-US" dirty="0"/>
              <a:t> = </a:t>
            </a:r>
            <a:r>
              <a:rPr lang="en-US" dirty="0" err="1"/>
              <a:t>Boolean.parseBoolean</a:t>
            </a:r>
            <a:r>
              <a:rPr lang="en-US" dirty="0"/>
              <a:t>(</a:t>
            </a:r>
            <a:r>
              <a:rPr lang="en-US" dirty="0" err="1"/>
              <a:t>br.readLine</a:t>
            </a:r>
            <a:r>
              <a:rPr lang="en-US" dirty="0"/>
              <a:t>());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0146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456A-24F9-D805-E474-6AB8A2465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Accepting Different Types of Inputs in a Line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5AF3-716D-0235-A722-734D13062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71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0EFC-9616-E1CC-FDAE-34BE91226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9AF6C-C365-B6B1-CCD2-C3D388AEF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0933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7F22-AEC3-8A0C-849C-B32FF8D6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Input with </a:t>
            </a:r>
            <a:r>
              <a:rPr lang="en-US" dirty="0" err="1"/>
              <a:t>java.util.Scanner</a:t>
            </a:r>
            <a:r>
              <a:rPr lang="en-US" dirty="0"/>
              <a:t> Class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2AE5-5F33-E5BE-7EDC-D29AE2D72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use Scanner class of </a:t>
            </a:r>
            <a:r>
              <a:rPr lang="en-US" dirty="0" err="1"/>
              <a:t>java.util</a:t>
            </a:r>
            <a:r>
              <a:rPr lang="en-US" dirty="0"/>
              <a:t> package to read input from the keyboard or a text file.</a:t>
            </a:r>
          </a:p>
          <a:p>
            <a:r>
              <a:rPr lang="en-US" dirty="0"/>
              <a:t>	next(): Reads a string.</a:t>
            </a:r>
          </a:p>
          <a:p>
            <a:r>
              <a:rPr lang="en-US" dirty="0"/>
              <a:t>	</a:t>
            </a:r>
            <a:r>
              <a:rPr lang="en-US" dirty="0" err="1"/>
              <a:t>nextByte</a:t>
            </a:r>
            <a:r>
              <a:rPr lang="en-US" dirty="0"/>
              <a:t>(): Reads a byte.</a:t>
            </a:r>
          </a:p>
          <a:p>
            <a:r>
              <a:rPr lang="en-US" dirty="0"/>
              <a:t>	</a:t>
            </a:r>
            <a:r>
              <a:rPr lang="en-US" dirty="0" err="1"/>
              <a:t>nextInt</a:t>
            </a:r>
            <a:r>
              <a:rPr lang="en-US" dirty="0"/>
              <a:t>(): Reads an integer.</a:t>
            </a:r>
          </a:p>
          <a:p>
            <a:r>
              <a:rPr lang="en-US" dirty="0"/>
              <a:t>	</a:t>
            </a:r>
            <a:r>
              <a:rPr lang="en-US" dirty="0" err="1"/>
              <a:t>nextFloat</a:t>
            </a:r>
            <a:r>
              <a:rPr lang="en-US" dirty="0"/>
              <a:t>(): Reads a float.</a:t>
            </a:r>
          </a:p>
          <a:p>
            <a:r>
              <a:rPr lang="en-US" dirty="0"/>
              <a:t>	</a:t>
            </a:r>
            <a:r>
              <a:rPr lang="en-US" dirty="0" err="1"/>
              <a:t>nextLong</a:t>
            </a:r>
            <a:r>
              <a:rPr lang="en-US" dirty="0"/>
              <a:t>(): Reads a long.</a:t>
            </a:r>
          </a:p>
          <a:p>
            <a:r>
              <a:rPr lang="en-US" dirty="0"/>
              <a:t>	</a:t>
            </a:r>
            <a:r>
              <a:rPr lang="en-US" dirty="0" err="1"/>
              <a:t>nextDouble</a:t>
            </a:r>
            <a:r>
              <a:rPr lang="en-US" dirty="0"/>
              <a:t>(): Reads a double.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D252F-0515-0DB5-FA9A-158EF0DEE638}"/>
              </a:ext>
            </a:extLst>
          </p:cNvPr>
          <p:cNvSpPr txBox="1"/>
          <p:nvPr/>
        </p:nvSpPr>
        <p:spPr>
          <a:xfrm>
            <a:off x="7392788" y="3131906"/>
            <a:ext cx="5028556" cy="2102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177" dirty="0"/>
              <a:t>import </a:t>
            </a:r>
            <a:r>
              <a:rPr lang="en-IN" sz="2177" dirty="0" err="1"/>
              <a:t>java.util.Scanner</a:t>
            </a:r>
            <a:r>
              <a:rPr lang="en-IN" sz="2177" dirty="0"/>
              <a:t>;</a:t>
            </a:r>
          </a:p>
          <a:p>
            <a:endParaRPr lang="en-IN" sz="2177" dirty="0"/>
          </a:p>
          <a:p>
            <a:r>
              <a:rPr lang="en-IN" sz="2177" dirty="0"/>
              <a:t>Scanner </a:t>
            </a:r>
            <a:r>
              <a:rPr lang="en-IN" sz="2177" dirty="0" err="1"/>
              <a:t>sc</a:t>
            </a:r>
            <a:r>
              <a:rPr lang="en-IN" sz="2177" dirty="0"/>
              <a:t> = new Scanner(System.in);</a:t>
            </a:r>
          </a:p>
          <a:p>
            <a:r>
              <a:rPr lang="en-IN" sz="2177" dirty="0"/>
              <a:t>int id = </a:t>
            </a:r>
            <a:r>
              <a:rPr lang="en-IN" sz="2177" dirty="0" err="1"/>
              <a:t>sc.nextInt</a:t>
            </a:r>
            <a:r>
              <a:rPr lang="en-IN" sz="2177" dirty="0"/>
              <a:t>();</a:t>
            </a:r>
          </a:p>
          <a:p>
            <a:r>
              <a:rPr lang="en-IN" sz="2177" dirty="0"/>
              <a:t>String name = </a:t>
            </a:r>
            <a:r>
              <a:rPr lang="en-IN" sz="2177" dirty="0" err="1"/>
              <a:t>sc.next</a:t>
            </a:r>
            <a:r>
              <a:rPr lang="en-IN" sz="2177" dirty="0"/>
              <a:t>();</a:t>
            </a:r>
          </a:p>
          <a:p>
            <a:r>
              <a:rPr lang="en-IN" sz="2177" dirty="0"/>
              <a:t>double salary = </a:t>
            </a:r>
            <a:r>
              <a:rPr lang="en-IN" sz="2177" dirty="0" err="1"/>
              <a:t>sc.nextDouble</a:t>
            </a:r>
            <a:r>
              <a:rPr lang="en-IN" sz="2177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949881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AB16-32AF-283A-2C5A-9034DAAC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1A82A-8ABD-B556-7CF5-DAE0B8902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9549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380A-FA3C-A330-CE2C-2C62D0C68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6AF7A-92F2-C56A-CDEC-21D45973B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6670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12D6-4283-D121-200D-1EB3AAD1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54" dirty="0"/>
              <a:t> Displaying Output with </a:t>
            </a:r>
            <a:r>
              <a:rPr lang="en-US" sz="4354" dirty="0" err="1"/>
              <a:t>System.out.printf</a:t>
            </a:r>
            <a:r>
              <a:rPr lang="en-US" sz="4354" dirty="0"/>
              <a:t>()</a:t>
            </a:r>
            <a:endParaRPr lang="en-IN" sz="4354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9DADA-BC6E-FD61-B0A3-FCED6CD38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62" y="2881186"/>
            <a:ext cx="10971304" cy="3976815"/>
          </a:xfrm>
        </p:spPr>
        <p:txBody>
          <a:bodyPr numCol="2">
            <a:normAutofit fontScale="55000" lnSpcReduction="20000"/>
          </a:bodyPr>
          <a:lstStyle/>
          <a:p>
            <a:r>
              <a:rPr lang="en-US" sz="7740" dirty="0"/>
              <a:t>Format characters:</a:t>
            </a:r>
          </a:p>
          <a:p>
            <a:r>
              <a:rPr lang="en-US" sz="7740" dirty="0"/>
              <a:t>%s: string</a:t>
            </a:r>
          </a:p>
          <a:p>
            <a:r>
              <a:rPr lang="en-US" sz="7740" dirty="0"/>
              <a:t>%c: char</a:t>
            </a:r>
          </a:p>
          <a:p>
            <a:r>
              <a:rPr lang="en-US" sz="7740" dirty="0"/>
              <a:t>%d: decimal integer</a:t>
            </a:r>
          </a:p>
          <a:p>
            <a:r>
              <a:rPr lang="en-US" sz="7740" dirty="0"/>
              <a:t>%f: float number</a:t>
            </a:r>
          </a:p>
          <a:p>
            <a:r>
              <a:rPr lang="en-US" sz="7740" dirty="0"/>
              <a:t>%o: octal number</a:t>
            </a:r>
          </a:p>
          <a:p>
            <a:r>
              <a:rPr lang="en-US" sz="7740" dirty="0"/>
              <a:t>%b, %B: </a:t>
            </a:r>
            <a:r>
              <a:rPr lang="en-US" sz="7740" dirty="0" err="1"/>
              <a:t>boolean</a:t>
            </a:r>
            <a:r>
              <a:rPr lang="en-US" sz="7740" dirty="0"/>
              <a:t> value</a:t>
            </a:r>
          </a:p>
          <a:p>
            <a:r>
              <a:rPr lang="en-US" sz="7740" dirty="0"/>
              <a:t>%x, %X: hexadecimal number</a:t>
            </a:r>
          </a:p>
          <a:p>
            <a:r>
              <a:rPr lang="en-US" sz="7740" dirty="0"/>
              <a:t>%e, %E: number in scientific notation</a:t>
            </a:r>
          </a:p>
          <a:p>
            <a:r>
              <a:rPr lang="en-US" sz="7740" dirty="0"/>
              <a:t>%n: new line character</a:t>
            </a:r>
            <a:endParaRPr lang="en-IN" sz="774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98B21-27C4-42C3-ECEA-1C9B51CE0F5D}"/>
              </a:ext>
            </a:extLst>
          </p:cNvPr>
          <p:cNvSpPr txBox="1"/>
          <p:nvPr/>
        </p:nvSpPr>
        <p:spPr>
          <a:xfrm>
            <a:off x="1286402" y="1418049"/>
            <a:ext cx="6098374" cy="613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86" b="1" dirty="0">
                <a:solidFill>
                  <a:srgbClr val="FF0000"/>
                </a:solidFill>
              </a:rPr>
              <a:t>Similar to </a:t>
            </a:r>
            <a:r>
              <a:rPr lang="en-US" sz="3386" b="1" dirty="0" err="1">
                <a:solidFill>
                  <a:srgbClr val="FF0000"/>
                </a:solidFill>
              </a:rPr>
              <a:t>printf</a:t>
            </a:r>
            <a:r>
              <a:rPr lang="en-US" sz="3386" b="1" dirty="0">
                <a:solidFill>
                  <a:srgbClr val="FF0000"/>
                </a:solidFill>
              </a:rPr>
              <a:t>() in 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519E55-C5DD-8F0D-24D7-7DE4826C092A}"/>
              </a:ext>
            </a:extLst>
          </p:cNvPr>
          <p:cNvSpPr txBox="1"/>
          <p:nvPr/>
        </p:nvSpPr>
        <p:spPr>
          <a:xfrm>
            <a:off x="2071739" y="2242673"/>
            <a:ext cx="6098374" cy="427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77" dirty="0" err="1">
                <a:solidFill>
                  <a:srgbClr val="FF0000"/>
                </a:solidFill>
              </a:rPr>
              <a:t>System.out.printf</a:t>
            </a:r>
            <a:r>
              <a:rPr lang="en-US" sz="2177" dirty="0">
                <a:solidFill>
                  <a:srgbClr val="FF0000"/>
                </a:solidFill>
              </a:rPr>
              <a:t>("Salary= %</a:t>
            </a:r>
            <a:r>
              <a:rPr lang="en-US" sz="2177" dirty="0" err="1">
                <a:solidFill>
                  <a:srgbClr val="FF0000"/>
                </a:solidFill>
              </a:rPr>
              <a:t>f%n</a:t>
            </a:r>
            <a:r>
              <a:rPr lang="en-US" sz="2177" dirty="0">
                <a:solidFill>
                  <a:srgbClr val="FF0000"/>
                </a:solidFill>
              </a:rPr>
              <a:t>", </a:t>
            </a:r>
            <a:r>
              <a:rPr lang="en-US" sz="2177" dirty="0" err="1">
                <a:solidFill>
                  <a:srgbClr val="FF0000"/>
                </a:solidFill>
              </a:rPr>
              <a:t>sal</a:t>
            </a:r>
            <a:r>
              <a:rPr lang="en-US" sz="2177" dirty="0">
                <a:solidFill>
                  <a:srgbClr val="FF0000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5148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16054</Words>
  <Application>Microsoft Office PowerPoint</Application>
  <PresentationFormat>Widescreen</PresentationFormat>
  <Paragraphs>2155</Paragraphs>
  <Slides>412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412</vt:i4>
      </vt:variant>
    </vt:vector>
  </HeadingPairs>
  <TitlesOfParts>
    <vt:vector size="424" baseType="lpstr">
      <vt:lpstr>Arial</vt:lpstr>
      <vt:lpstr>Arial Unicode MS</vt:lpstr>
      <vt:lpstr>Calibri</vt:lpstr>
      <vt:lpstr>Calibri Light</vt:lpstr>
      <vt:lpstr>Courier New</vt:lpstr>
      <vt:lpstr>Liberation Sans</vt:lpstr>
      <vt:lpstr>Liberation Serif</vt:lpstr>
      <vt:lpstr>Mangal</vt:lpstr>
      <vt:lpstr>OpenSymbol</vt:lpstr>
      <vt:lpstr>Symbol</vt:lpstr>
      <vt:lpstr>Times New Roman</vt:lpstr>
      <vt:lpstr>Office Theme</vt:lpstr>
      <vt:lpstr>PowerPoint Presentation</vt:lpstr>
      <vt:lpstr>Unit 1 : All about Networks</vt:lpstr>
      <vt:lpstr>What is a Network?</vt:lpstr>
      <vt:lpstr>Network Requirements</vt:lpstr>
      <vt:lpstr>What is the Internet?</vt:lpstr>
      <vt:lpstr>System Dependency Problems</vt:lpstr>
      <vt:lpstr>How Java Solves the Problem</vt:lpstr>
      <vt:lpstr>Java and Internet Security</vt:lpstr>
      <vt:lpstr>Unit 2 : Introduction to java</vt:lpstr>
      <vt:lpstr>Introduction to Java</vt:lpstr>
      <vt:lpstr>The Rise of Java</vt:lpstr>
      <vt:lpstr>Features of Java: Simplicity and OOP</vt:lpstr>
      <vt:lpstr>Features of Java: Distributed and Robust</vt:lpstr>
      <vt:lpstr>Features of Java: Portable and Secure</vt:lpstr>
      <vt:lpstr>The Java Virtual Machine (JVM)</vt:lpstr>
      <vt:lpstr>jvm</vt:lpstr>
      <vt:lpstr>JVM Execution: Interpreter vs. JIT Compiler</vt:lpstr>
      <vt:lpstr>C++ vs. Java: A Comparison</vt:lpstr>
      <vt:lpstr>The Three Parts of Java</vt:lpstr>
      <vt:lpstr>Differences between c++ andJava:</vt:lpstr>
      <vt:lpstr>Unit 3: First step towards java programming</vt:lpstr>
      <vt:lpstr>Introduction to Java Programming</vt:lpstr>
      <vt:lpstr>Types of Java Comments</vt:lpstr>
      <vt:lpstr>API Documents</vt:lpstr>
      <vt:lpstr>Importing Classes</vt:lpstr>
      <vt:lpstr>The main() Method</vt:lpstr>
      <vt:lpstr>Displaying Output</vt:lpstr>
      <vt:lpstr>Backslash Codes</vt:lpstr>
      <vt:lpstr>Variables and Operators</vt:lpstr>
      <vt:lpstr>PowerPoint Presentation</vt:lpstr>
      <vt:lpstr>Unit 4: Naming conventions and data type</vt:lpstr>
      <vt:lpstr>Naming Conventions</vt:lpstr>
      <vt:lpstr>Data Types</vt:lpstr>
      <vt:lpstr>Primitive Data Types</vt:lpstr>
      <vt:lpstr>String Data Type</vt:lpstr>
      <vt:lpstr>Boolean Data types</vt:lpstr>
      <vt:lpstr>Literals</vt:lpstr>
      <vt:lpstr>Unit 5: Operator in java</vt:lpstr>
      <vt:lpstr>Operators</vt:lpstr>
      <vt:lpstr>Arithmetic Operators</vt:lpstr>
      <vt:lpstr>Unary Operators</vt:lpstr>
      <vt:lpstr>Unary Minus Operator (-)</vt:lpstr>
      <vt:lpstr>Increment Operator (++)</vt:lpstr>
      <vt:lpstr>difference between pre- and post- increment of x</vt:lpstr>
      <vt:lpstr>Decrement Operator (--)</vt:lpstr>
      <vt:lpstr>Assignment Operator (-)</vt:lpstr>
      <vt:lpstr>Compact Notation</vt:lpstr>
      <vt:lpstr>Relational Operator</vt:lpstr>
      <vt:lpstr>Logical Operators</vt:lpstr>
      <vt:lpstr>Boolean Operators</vt:lpstr>
      <vt:lpstr>Bitwise operators</vt:lpstr>
      <vt:lpstr>Bitwise Complement Operator ( ~ )</vt:lpstr>
      <vt:lpstr>Bitwise and Operator ( &amp; )</vt:lpstr>
      <vt:lpstr>Bitwise or Operator ( I )</vt:lpstr>
      <vt:lpstr>Bitwise xor Operator ( ^ )</vt:lpstr>
      <vt:lpstr>Bitwise Left Shift Operator (&lt;)</vt:lpstr>
      <vt:lpstr>Bitwise Right Shift Operator (»)</vt:lpstr>
      <vt:lpstr>Bitwise Zero Fill Right Shift Operator (&gt;&gt;&gt;)</vt:lpstr>
      <vt:lpstr>What is the difference between »and &gt;&gt;&gt; ?</vt:lpstr>
      <vt:lpstr>Program 1: Let us now write a program to observe the effects of various bitwise operators.</vt:lpstr>
      <vt:lpstr>Ternary Operator or Conditional Operator (? : )</vt:lpstr>
      <vt:lpstr>Member Operator ( . )</vt:lpstr>
      <vt:lpstr>Instanceof Operator</vt:lpstr>
      <vt:lpstr>New Operator</vt:lpstr>
      <vt:lpstr>Cast Operator</vt:lpstr>
      <vt:lpstr>Priority of Operators</vt:lpstr>
      <vt:lpstr>Unit 6: Control statement in java</vt:lpstr>
      <vt:lpstr>statement</vt:lpstr>
      <vt:lpstr>control statements?</vt:lpstr>
      <vt:lpstr>if...else statement </vt:lpstr>
      <vt:lpstr>do...while Loop </vt:lpstr>
      <vt:lpstr>while Loop</vt:lpstr>
      <vt:lpstr>for Loop</vt:lpstr>
      <vt:lpstr>Nested for Loops</vt:lpstr>
      <vt:lpstr>for-each loop</vt:lpstr>
      <vt:lpstr>switch Statement</vt:lpstr>
      <vt:lpstr>break Statement</vt:lpstr>
      <vt:lpstr>continue Statement</vt:lpstr>
      <vt:lpstr>Return statement</vt:lpstr>
      <vt:lpstr>System.exit()</vt:lpstr>
      <vt:lpstr>Unit 7: Input and output</vt:lpstr>
      <vt:lpstr> Accepting Input from the Keyboard</vt:lpstr>
      <vt:lpstr>PowerPoint Presentation</vt:lpstr>
      <vt:lpstr>What is the difference between System.out and System.err ?</vt:lpstr>
      <vt:lpstr>PowerPoint Presentation</vt:lpstr>
      <vt:lpstr>PowerPoint Presentation</vt:lpstr>
      <vt:lpstr>Aaccepting a Single Character from the keyboard</vt:lpstr>
      <vt:lpstr>Accepting a String from Keyboard</vt:lpstr>
      <vt:lpstr> accepting an Integer ( Value from the Keyboard)</vt:lpstr>
      <vt:lpstr>Important Notes</vt:lpstr>
      <vt:lpstr>Accepting a float Value from Keyboard</vt:lpstr>
      <vt:lpstr> Accepting aDouble Value/</vt:lpstr>
      <vt:lpstr>Accepting Other Types ofValues</vt:lpstr>
      <vt:lpstr> Accepting Different Types of Inputs in a Line</vt:lpstr>
      <vt:lpstr>PowerPoint Presentation</vt:lpstr>
      <vt:lpstr>Reading Input with java.util.Scanner Class</vt:lpstr>
      <vt:lpstr>PowerPoint Presentation</vt:lpstr>
      <vt:lpstr>PowerPoint Presentation</vt:lpstr>
      <vt:lpstr> Displaying Output with System.out.printf()</vt:lpstr>
      <vt:lpstr>Displaying Formatted Output with String.format()</vt:lpstr>
      <vt:lpstr>Unit 8: Arrays</vt:lpstr>
      <vt:lpstr>What are Arrays</vt:lpstr>
      <vt:lpstr> On which memory, arrays are created in Java? </vt:lpstr>
      <vt:lpstr> Types of Arrays</vt:lpstr>
      <vt:lpstr>Single Dimensional Arrays (1D array)</vt:lpstr>
      <vt:lpstr> Creating a Single Dimensional Array</vt:lpstr>
      <vt:lpstr>Multi Dimensional Arrays (2D arrays)</vt:lpstr>
      <vt:lpstr>Multi Dimensional Arrays (3D arrays)</vt:lpstr>
      <vt:lpstr>Accessing Array Elements</vt:lpstr>
      <vt:lpstr>Array Length</vt:lpstr>
      <vt:lpstr>Command Line Arguments</vt:lpstr>
      <vt:lpstr>PowerPoint Presentation</vt:lpstr>
      <vt:lpstr>PowerPoint Presentation</vt:lpstr>
      <vt:lpstr>Unit 9: Strings</vt:lpstr>
      <vt:lpstr>What is a String?</vt:lpstr>
      <vt:lpstr>The String Class</vt:lpstr>
      <vt:lpstr>Creating Strings</vt:lpstr>
      <vt:lpstr>String vs. StringBuilder vs. StringBuffer</vt:lpstr>
      <vt:lpstr> String Class Methods</vt:lpstr>
      <vt:lpstr> String Class Methods</vt:lpstr>
      <vt:lpstr>PowerPoint Presentation</vt:lpstr>
      <vt:lpstr>PowerPoint Presentation</vt:lpstr>
      <vt:lpstr>PowerPoint Presentation</vt:lpstr>
      <vt:lpstr>PowerPoint Presentation</vt:lpstr>
      <vt:lpstr>String Comparison</vt:lpstr>
      <vt:lpstr>PowerPoint Presentation</vt:lpstr>
      <vt:lpstr>Unit 10: StringBuffer and string builder</vt:lpstr>
      <vt:lpstr>String vs StringBuffer</vt:lpstr>
      <vt:lpstr>Creating StringBuffer Objects</vt:lpstr>
      <vt:lpstr>Creating StringBuffer Objects</vt:lpstr>
      <vt:lpstr>Creating StringBuffer Objects</vt:lpstr>
      <vt:lpstr>Adding Data into StringBuffer</vt:lpstr>
      <vt:lpstr>StringBuffer Methods (1/4)</vt:lpstr>
      <vt:lpstr>StringBuffer Methods (2/4)</vt:lpstr>
      <vt:lpstr>StringBuffer Methods (3/4)</vt:lpstr>
      <vt:lpstr>StringBuffer Methods (4/4)</vt:lpstr>
      <vt:lpstr>Unit 11: Introduction to oops</vt:lpstr>
      <vt:lpstr>: Procedure-Oriented Programming (POP)</vt:lpstr>
      <vt:lpstr>Object-Oriented Programming (OOP)</vt:lpstr>
      <vt:lpstr>Shift from POP to OOP</vt:lpstr>
      <vt:lpstr>Problems in Procedure-Oriented Approach</vt:lpstr>
      <vt:lpstr>Issues with Large-Scale Software in POP</vt:lpstr>
      <vt:lpstr>POP vs. Natural Human Life</vt:lpstr>
      <vt:lpstr>Rise of Object-Oriented Approach (OOP)</vt:lpstr>
      <vt:lpstr>Slide 8: Features of Object-Oriented Programming System (OOPS)</vt:lpstr>
      <vt:lpstr>Slide 9: Object in OOP</vt:lpstr>
      <vt:lpstr>Slide 10: Class in OOP</vt:lpstr>
      <vt:lpstr>Slide 11: Class vs. Object</vt:lpstr>
      <vt:lpstr>Slide 12: Real-Life Analogies</vt:lpstr>
      <vt:lpstr>Slide 13: Creating Classes in Java</vt:lpstr>
      <vt:lpstr>Slide 14: Creating Objects in Java</vt:lpstr>
      <vt:lpstr>Slide 15: Accessing Methods &amp; Encapsulation</vt:lpstr>
      <vt:lpstr>Slide 16: Abstraction in OOP</vt:lpstr>
      <vt:lpstr>Slide 17: Real-Life Examples of Abstraction</vt:lpstr>
      <vt:lpstr>Slide 18: Advantages of Abstraction</vt:lpstr>
      <vt:lpstr>Slide 19: Inheritance in OOP</vt:lpstr>
      <vt:lpstr>Slide 20: Advantages of Inheritance</vt:lpstr>
      <vt:lpstr>Slide 21: Example – Inheritance in Java</vt:lpstr>
      <vt:lpstr>Slide 22: Polymorphism in OOP</vt:lpstr>
      <vt:lpstr> Example – Polymorphism in Java</vt:lpstr>
      <vt:lpstr>Advantages of Polymorphism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Unit 12: Classes and objects</vt:lpstr>
      <vt:lpstr>Classes and Objects – Introduction</vt:lpstr>
      <vt:lpstr>Declaring a Class </vt:lpstr>
      <vt:lpstr>Object Creation</vt:lpstr>
      <vt:lpstr>JVM Memory Organization</vt:lpstr>
      <vt:lpstr>Hash Code</vt:lpstr>
      <vt:lpstr>Default Values of Instance Variables</vt:lpstr>
      <vt:lpstr>Access Specifiers </vt:lpstr>
      <vt:lpstr>Initialization of Instance Variables</vt:lpstr>
      <vt:lpstr>Constructors</vt:lpstr>
      <vt:lpstr>Constructor Examples</vt:lpstr>
      <vt:lpstr>Constructor Overloading</vt:lpstr>
      <vt:lpstr>Difference – Method vs Constructor</vt:lpstr>
      <vt:lpstr>Using Methods in Classes</vt:lpstr>
      <vt:lpstr>: Example – Command Line Arguments</vt:lpstr>
      <vt:lpstr>PowerPoint Presentation</vt:lpstr>
      <vt:lpstr>PowerPoint Presentation</vt:lpstr>
      <vt:lpstr>Unit 13: Methods in java</vt:lpstr>
      <vt:lpstr>Methods in Java – Introduction</vt:lpstr>
      <vt:lpstr>Method Prototype</vt:lpstr>
      <vt:lpstr>Method Body</vt:lpstr>
      <vt:lpstr>Instance Methods</vt:lpstr>
      <vt:lpstr>Static Methods</vt:lpstr>
      <vt:lpstr>Static vs Instance Variables</vt:lpstr>
      <vt:lpstr>Execution Order in JVM</vt:lpstr>
      <vt:lpstr>Local Variables</vt:lpstr>
      <vt:lpstr>The this Keyword</vt:lpstr>
      <vt:lpstr>Accessor &amp; Mutator Methods</vt:lpstr>
      <vt:lpstr>Passing Data to Methods</vt:lpstr>
      <vt:lpstr>Recursion</vt:lpstr>
      <vt:lpstr>Factory Methods</vt:lpstr>
      <vt:lpstr>Ways to Create Objects in Java</vt:lpstr>
      <vt:lpstr>PowerPoint Presentation</vt:lpstr>
      <vt:lpstr>PowerPoint Presentation</vt:lpstr>
      <vt:lpstr>PowerPoint Presentation</vt:lpstr>
      <vt:lpstr>Unit 14: Relationship between objects</vt:lpstr>
      <vt:lpstr>Relationship Between Objects</vt:lpstr>
      <vt:lpstr>Relating Objects Using References</vt:lpstr>
      <vt:lpstr>Example – Reference Relationship</vt:lpstr>
      <vt:lpstr>Multi-Class Relationship (Object Graph)</vt:lpstr>
      <vt:lpstr>Inner Class Concept</vt:lpstr>
      <vt:lpstr>Example – Bank Account with Inner Class</vt:lpstr>
      <vt:lpstr>Key Points about Inner Classes</vt:lpstr>
      <vt:lpstr>Anonymous Inner Class</vt:lpstr>
      <vt:lpstr>Characteristics of Anonymous Inner Class</vt:lpstr>
      <vt:lpstr>PowerPoint Presentation</vt:lpstr>
      <vt:lpstr>Unit 15: Inheritance</vt:lpstr>
      <vt:lpstr>Inheritance – Introduction</vt:lpstr>
      <vt:lpstr>Example – Teacher &amp; Student Classes</vt:lpstr>
      <vt:lpstr>Superclass &amp; Subclass</vt:lpstr>
      <vt:lpstr>Advantages of Inheritance </vt:lpstr>
      <vt:lpstr>The super Keyword</vt:lpstr>
      <vt:lpstr>Constructors in Inheritance</vt:lpstr>
      <vt:lpstr>The protected Specifier</vt:lpstr>
      <vt:lpstr>Types of Inheritance</vt:lpstr>
      <vt:lpstr>Why Multiple Inheritance is Not in Java</vt:lpstr>
      <vt:lpstr>PowerPoint Presentation</vt:lpstr>
      <vt:lpstr>PowerPoint Presentation</vt:lpstr>
      <vt:lpstr>PowerPoint Presentation</vt:lpstr>
      <vt:lpstr>PowerPoint Presentation</vt:lpstr>
      <vt:lpstr>Unit 16: Polymorphism</vt:lpstr>
      <vt:lpstr>Polymorphism in Java</vt:lpstr>
      <vt:lpstr>Polymorphism with Variables</vt:lpstr>
      <vt:lpstr>Key Definitions</vt:lpstr>
      <vt:lpstr>Polymorphism with Methods</vt:lpstr>
      <vt:lpstr>Dynamic Polymorphism</vt:lpstr>
      <vt:lpstr>Method Signature</vt:lpstr>
      <vt:lpstr>Method Overloading</vt:lpstr>
      <vt:lpstr>Method Overriding</vt:lpstr>
      <vt:lpstr>Overloading vs Overriding</vt:lpstr>
      <vt:lpstr>Static Polymorphism</vt:lpstr>
      <vt:lpstr>Polymorphism with Private &amp; Final Methods</vt:lpstr>
      <vt:lpstr>Final Keyword</vt:lpstr>
      <vt:lpstr>Dynamic vs Static Polymorphism</vt:lpstr>
      <vt:lpstr>Example – Electricity Bill</vt:lpstr>
      <vt:lpstr>PowerPoint Presentation</vt:lpstr>
      <vt:lpstr>Unit 17: Type casting</vt:lpstr>
      <vt:lpstr>Type Casting in Java</vt:lpstr>
      <vt:lpstr>Data Types in Java</vt:lpstr>
      <vt:lpstr>Casting Primitive Data Types</vt:lpstr>
      <vt:lpstr>Widening (Primitive)</vt:lpstr>
      <vt:lpstr>Narrowing (Primitive)</vt:lpstr>
      <vt:lpstr>Casting Referenced Data Types</vt:lpstr>
      <vt:lpstr>Generalization (Upcasting)</vt:lpstr>
      <vt:lpstr>Specialization (Downcasting)</vt:lpstr>
      <vt:lpstr>Widening in Reference Types</vt:lpstr>
      <vt:lpstr>Narrowing in Reference Types</vt:lpstr>
      <vt:lpstr>Object Class</vt:lpstr>
      <vt:lpstr>equals() Method</vt:lpstr>
      <vt:lpstr>getClass() Method</vt:lpstr>
      <vt:lpstr>Cloning</vt:lpstr>
      <vt:lpstr>Steps for Cloning</vt:lpstr>
      <vt:lpstr>Marking Interfaces</vt:lpstr>
      <vt:lpstr>PowerPoint Presentation</vt:lpstr>
      <vt:lpstr>Unit 18: Abstract classes</vt:lpstr>
      <vt:lpstr>Introduction to Classes</vt:lpstr>
      <vt:lpstr>Need for Abstract Classes</vt:lpstr>
      <vt:lpstr>Abstract Method</vt:lpstr>
      <vt:lpstr>Abstract Class</vt:lpstr>
      <vt:lpstr>Concrete vs Abstract Methods</vt:lpstr>
      <vt:lpstr>Example – Car Class</vt:lpstr>
      <vt:lpstr>Using Abstract Class Reference</vt:lpstr>
      <vt:lpstr>Example – Electricity Bill Calculation</vt:lpstr>
      <vt:lpstr>Advantages of Abstract Classes</vt:lpstr>
      <vt:lpstr>Abstract vs Final</vt:lpstr>
      <vt:lpstr>PowerPoint Presentation</vt:lpstr>
      <vt:lpstr>PowerPoint Presentation</vt:lpstr>
      <vt:lpstr>Unit 19: Interface</vt:lpstr>
      <vt:lpstr>What is an Interface?</vt:lpstr>
      <vt:lpstr>Importance of Interfaces</vt:lpstr>
      <vt:lpstr>Interface &amp; Database Example</vt:lpstr>
      <vt:lpstr>API Documentation Role</vt:lpstr>
      <vt:lpstr>Printer Interface Example</vt:lpstr>
      <vt:lpstr>Multiple Inheritance Using Interfaces</vt:lpstr>
      <vt:lpstr>Abstract Class vs Interface</vt:lpstr>
      <vt:lpstr>When to Use?</vt:lpstr>
      <vt:lpstr>PowerPoint Presentation</vt:lpstr>
      <vt:lpstr>PowerPoint Presentation</vt:lpstr>
      <vt:lpstr>PowerPoint Presentation</vt:lpstr>
      <vt:lpstr>Unit 20: Package</vt:lpstr>
      <vt:lpstr>Packages in Java</vt:lpstr>
      <vt:lpstr>Need for Packages</vt:lpstr>
      <vt:lpstr>Types of Packages</vt:lpstr>
      <vt:lpstr>Built-in Packages – java.lang</vt:lpstr>
      <vt:lpstr>Built-in Packages – Others</vt:lpstr>
      <vt:lpstr>User-defined Packages</vt:lpstr>
      <vt:lpstr>Using User-defined Packages</vt:lpstr>
      <vt:lpstr>Import Statement Differences </vt:lpstr>
      <vt:lpstr>CLASSPATH in Java</vt:lpstr>
      <vt:lpstr>JAR Files</vt:lpstr>
      <vt:lpstr>Interfaces in Packages</vt:lpstr>
      <vt:lpstr>Sub-packages</vt:lpstr>
      <vt:lpstr>Access Specifiers in Packages</vt:lpstr>
      <vt:lpstr>API Documentation</vt:lpstr>
      <vt:lpstr>PowerPoint Presentation</vt:lpstr>
      <vt:lpstr>Unit 21: Exception handling</vt:lpstr>
      <vt:lpstr>Exception Handling – Introduction</vt:lpstr>
      <vt:lpstr>Types of Errors in Java </vt:lpstr>
      <vt:lpstr>Exceptions Overview</vt:lpstr>
      <vt:lpstr>Exception Hierarchy</vt:lpstr>
      <vt:lpstr>Exception Handling Steps</vt:lpstr>
      <vt:lpstr>Try–Catch–Finally Example</vt:lpstr>
      <vt:lpstr>Handling Multiple Exceptions </vt:lpstr>
      <vt:lpstr>Throws Clause </vt:lpstr>
      <vt:lpstr>Throw Statement </vt:lpstr>
      <vt:lpstr>User-Defined Exceptions</vt:lpstr>
      <vt:lpstr>Re-throwing Exceptions</vt:lpstr>
      <vt:lpstr>Types of Exceptions</vt:lpstr>
      <vt:lpstr>PowerPoint Presentation</vt:lpstr>
      <vt:lpstr>PowerPoint Presentation</vt:lpstr>
      <vt:lpstr>PowerPoint Presentation</vt:lpstr>
      <vt:lpstr>PowerPoint Presentation</vt:lpstr>
      <vt:lpstr>Unit 22: Wrapper classes</vt:lpstr>
      <vt:lpstr>Introduction to Wrapper Classes</vt:lpstr>
      <vt:lpstr>Definition &amp; Need </vt:lpstr>
      <vt:lpstr>Wrapper Classes in Java</vt:lpstr>
      <vt:lpstr>Number Class</vt:lpstr>
      <vt:lpstr>Character Class</vt:lpstr>
      <vt:lpstr>Byte Class </vt:lpstr>
      <vt:lpstr>Short Class</vt:lpstr>
      <vt:lpstr>Integer Class </vt:lpstr>
      <vt:lpstr>Long Class</vt:lpstr>
      <vt:lpstr>Float Class</vt:lpstr>
      <vt:lpstr>Double Class</vt:lpstr>
      <vt:lpstr>Boolean Class</vt:lpstr>
      <vt:lpstr>Example Programs</vt:lpstr>
      <vt:lpstr>PowerPoint Presentation</vt:lpstr>
      <vt:lpstr>PowerPoint Presentation</vt:lpstr>
      <vt:lpstr>PowerPoint Presentation</vt:lpstr>
      <vt:lpstr>Unit 23: The collection framework</vt:lpstr>
      <vt:lpstr>Introduction to Collection Framework</vt:lpstr>
      <vt:lpstr>What is a Collection Framework?</vt:lpstr>
      <vt:lpstr> Lists</vt:lpstr>
      <vt:lpstr>Sets</vt:lpstr>
      <vt:lpstr>Queues</vt:lpstr>
      <vt:lpstr>Maps</vt:lpstr>
      <vt:lpstr>Ways to Retrieve Elements</vt:lpstr>
      <vt:lpstr>Iterator vs ListIterator vs Enumeration</vt:lpstr>
      <vt:lpstr>HashSet Class</vt:lpstr>
      <vt:lpstr>LinkedHashSet Class</vt:lpstr>
      <vt:lpstr>Stack Class</vt:lpstr>
      <vt:lpstr>Auto-Boxing in Stack</vt:lpstr>
      <vt:lpstr>LinkedList Class</vt:lpstr>
      <vt:lpstr>ArrayList Class</vt:lpstr>
      <vt:lpstr>Differences (Stack vs LinkedList vs ArrayList)</vt:lpstr>
      <vt:lpstr>PowerPoint Presentation</vt:lpstr>
      <vt:lpstr>PowerPoint Presentation</vt:lpstr>
      <vt:lpstr>PowerPoint Presentation</vt:lpstr>
      <vt:lpstr>Unit 24: Streams and files</vt:lpstr>
      <vt:lpstr>Streams and Files</vt:lpstr>
      <vt:lpstr>System Streams</vt:lpstr>
      <vt:lpstr>Classification of Streams</vt:lpstr>
      <vt:lpstr>Important Byte Stream Classes</vt:lpstr>
      <vt:lpstr>Important Character Stream Classes</vt:lpstr>
      <vt:lpstr>Creating a File (FileOutputStream)</vt:lpstr>
      <vt:lpstr> BufferedOutputStream</vt:lpstr>
      <vt:lpstr>Reading from a File (FileInputStream)</vt:lpstr>
      <vt:lpstr>FileWriter &amp; FileReader</vt:lpstr>
      <vt:lpstr>Zipping and Unzipping Files</vt:lpstr>
      <vt:lpstr>Serialization &amp; Deserialization</vt:lpstr>
      <vt:lpstr>File Handling Programs</vt:lpstr>
      <vt:lpstr>Directory Handling</vt:lpstr>
      <vt:lpstr>PowerPoint Presentation</vt:lpstr>
      <vt:lpstr>PowerPoint Presentation</vt:lpstr>
      <vt:lpstr>PowerPoint Presentation</vt:lpstr>
      <vt:lpstr>Unit 25: Networking in java</vt:lpstr>
      <vt:lpstr>Networking in Java – Introduction</vt:lpstr>
      <vt:lpstr>TCP/IP Protocol Model</vt:lpstr>
      <vt:lpstr>IP Address &amp; DNS</vt:lpstr>
      <vt:lpstr>Internet Protocols</vt:lpstr>
      <vt:lpstr>Sockets &amp; Port Numbers</vt:lpstr>
      <vt:lpstr>Working with IP Address in Java</vt:lpstr>
      <vt:lpstr>URL in Java</vt:lpstr>
      <vt:lpstr>Server Sending Data</vt:lpstr>
      <vt:lpstr>Client Receiving Data</vt:lpstr>
      <vt:lpstr>Two-way Communication</vt:lpstr>
      <vt:lpstr>File Transfer (Client–Server)</vt:lpstr>
      <vt:lpstr>PowerPoint Presentation</vt:lpstr>
      <vt:lpstr>Unit 26: Threads</vt:lpstr>
      <vt:lpstr>Introduction to Threads</vt:lpstr>
      <vt:lpstr>Multitasking</vt:lpstr>
      <vt:lpstr>Uses of Threads</vt:lpstr>
      <vt:lpstr>Creating a Thread</vt:lpstr>
      <vt:lpstr>Stopping a Thread</vt:lpstr>
      <vt:lpstr>Single vs Multi-tasking with Threads</vt:lpstr>
      <vt:lpstr>Multiple Threads on Same Object</vt:lpstr>
      <vt:lpstr>Thread Synchronization</vt:lpstr>
      <vt:lpstr>Thread Deadlock</vt:lpstr>
      <vt:lpstr>Thread Communication</vt:lpstr>
      <vt:lpstr>Thread Priorities</vt:lpstr>
      <vt:lpstr>Thread Groups &amp; Daemon Threads</vt:lpstr>
      <vt:lpstr>Applications of Threads</vt:lpstr>
      <vt:lpstr>Thread Life Cycle</vt:lpstr>
      <vt:lpstr>PowerPoint Presentation</vt:lpstr>
      <vt:lpstr>PowerPoint Presentation</vt:lpstr>
      <vt:lpstr>Unit 27: Graphics programming using AWT</vt:lpstr>
      <vt:lpstr>Unit 28: Graphics programming using Swing</vt:lpstr>
      <vt:lpstr>Unit 29: Graphics programming – Layout Managers</vt:lpstr>
      <vt:lpstr>Unit 30: Applets</vt:lpstr>
      <vt:lpstr>PowerPoint Presentation</vt:lpstr>
      <vt:lpstr>Unit 31: Generic Types</vt:lpstr>
      <vt:lpstr>PowerPoint Presentation</vt:lpstr>
      <vt:lpstr>Unit 32: Java Database connectivity</vt:lpstr>
      <vt:lpstr>Unit 33: Java Database connectivity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Parmanand Kumar</dc:creator>
  <cp:lastModifiedBy>Parmanand Kumar</cp:lastModifiedBy>
  <cp:revision>17</cp:revision>
  <dcterms:created xsi:type="dcterms:W3CDTF">2025-08-30T01:47:20Z</dcterms:created>
  <dcterms:modified xsi:type="dcterms:W3CDTF">2025-09-05T10:40:24Z</dcterms:modified>
</cp:coreProperties>
</file>